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89" r:id="rId2"/>
    <p:sldId id="268" r:id="rId3"/>
    <p:sldId id="269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81" r:id="rId12"/>
    <p:sldId id="263" r:id="rId13"/>
    <p:sldId id="282" r:id="rId14"/>
    <p:sldId id="285" r:id="rId15"/>
    <p:sldId id="279" r:id="rId16"/>
    <p:sldId id="270" r:id="rId17"/>
    <p:sldId id="265" r:id="rId18"/>
    <p:sldId id="264" r:id="rId19"/>
    <p:sldId id="276" r:id="rId20"/>
    <p:sldId id="288" r:id="rId21"/>
    <p:sldId id="271" r:id="rId22"/>
    <p:sldId id="272" r:id="rId23"/>
    <p:sldId id="287" r:id="rId24"/>
    <p:sldId id="280" r:id="rId25"/>
    <p:sldId id="273" r:id="rId26"/>
    <p:sldId id="275" r:id="rId27"/>
    <p:sldId id="278" r:id="rId28"/>
  </p:sldIdLst>
  <p:sldSz cx="9601200" cy="7315200"/>
  <p:notesSz cx="120396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2" y="60"/>
      </p:cViewPr>
      <p:guideLst>
        <p:guide orient="horz" pos="2304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2165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851" tIns="54426" rIns="108851" bIns="54426" numCol="1" anchor="t" anchorCtr="0" compatLnSpc="1">
            <a:prstTxWarp prst="textNoShape">
              <a:avLst/>
            </a:prstTxWarp>
          </a:bodyPr>
          <a:lstStyle>
            <a:lvl1pPr defTabSz="1090613">
              <a:defRPr sz="14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6819900" y="0"/>
            <a:ext cx="52165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851" tIns="54426" rIns="108851" bIns="54426" numCol="1" anchor="t" anchorCtr="0" compatLnSpc="1">
            <a:prstTxWarp prst="textNoShape">
              <a:avLst/>
            </a:prstTxWarp>
          </a:bodyPr>
          <a:lstStyle>
            <a:lvl1pPr algn="r" defTabSz="1090613">
              <a:defRPr sz="1400">
                <a:latin typeface="Calibri" pitchFamily="34" charset="0"/>
              </a:defRPr>
            </a:lvl1pPr>
          </a:lstStyle>
          <a:p>
            <a:fld id="{7907ECF4-5833-4E41-8724-B25D5DBBE931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9563"/>
            <a:ext cx="521652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851" tIns="54426" rIns="108851" bIns="54426" numCol="1" anchor="b" anchorCtr="0" compatLnSpc="1">
            <a:prstTxWarp prst="textNoShape">
              <a:avLst/>
            </a:prstTxWarp>
          </a:bodyPr>
          <a:lstStyle>
            <a:lvl1pPr defTabSz="1090613">
              <a:defRPr sz="14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819900" y="6659563"/>
            <a:ext cx="521652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851" tIns="54426" rIns="108851" bIns="54426" numCol="1" anchor="b" anchorCtr="0" compatLnSpc="1">
            <a:prstTxWarp prst="textNoShape">
              <a:avLst/>
            </a:prstTxWarp>
          </a:bodyPr>
          <a:lstStyle>
            <a:lvl1pPr algn="r" defTabSz="1090613">
              <a:defRPr sz="1400">
                <a:latin typeface="Calibri" pitchFamily="34" charset="0"/>
              </a:defRPr>
            </a:lvl1pPr>
          </a:lstStyle>
          <a:p>
            <a:fld id="{EC9636C4-18BE-4B7A-B9A8-0E061267590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96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17637-4478-42FA-878E-D9853342A236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39313D-C886-46E4-83B9-9625661C40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41DFC-656B-4205-B2ED-D6152A6B7C8B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7BC67-5185-4ED7-9FBA-F2B649371B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518A61-399D-4D06-96D6-A8162925B427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F82836-5FED-42E1-88F2-9DE3C99053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C113BF-E2F1-4D35-8F70-9686345546A6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18A324-8EB5-4E9C-9DEC-0FD97A4044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682628-B72F-479F-B2EB-3AB1EC81295A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BAA259-003C-4F72-90EE-49D53035A6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ECE82-2A12-4573-BB5D-E4EE51290B24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FD88AA-8956-41FA-9AF1-55E75D2BB4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949A8-B726-4A1D-9B28-29D5F40A1687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369008-5D49-4572-AC48-980EB4C562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DB7071-E3AE-4B56-908D-1A8400F0B48A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AD8C9-73E1-4F1B-8511-61533BF802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FD95D-4E1C-4ABC-BB39-2CACCC0C8B4B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D64AB-C201-4566-AD57-D28A6BD35C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94E233-8427-44E8-B31C-374FCDB90A5B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AAF7C-7C5F-48BF-9149-435F21D0A9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B3304C-A962-4FD6-A3D0-8D71F674061C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0E45EF-95D1-4FA2-A968-B15856267D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79425" y="293688"/>
            <a:ext cx="86423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79425" y="1706563"/>
            <a:ext cx="8642350" cy="482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79425" y="6780213"/>
            <a:ext cx="22415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>
            <a:lvl1pPr defTabSz="966788">
              <a:defRPr sz="13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EF9E3252-2FB8-4F13-8F9F-D60D0B7A9EC8}" type="datetimeFigureOut">
              <a:rPr lang="en-US"/>
              <a:pPr/>
              <a:t>10/12/2014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279775" y="6780213"/>
            <a:ext cx="30416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>
            <a:lvl1pPr algn="ctr" defTabSz="966788">
              <a:defRPr sz="13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880225" y="6780213"/>
            <a:ext cx="22415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75B7A409-C65A-4C79-A48F-E5DB7278BAD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966788" rtl="0" fontAlgn="base">
        <a:spcBef>
          <a:spcPct val="0"/>
        </a:spcBef>
        <a:spcAft>
          <a:spcPct val="0"/>
        </a:spcAft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2pPr>
      <a:lvl3pPr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3pPr>
      <a:lvl4pPr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4pPr>
      <a:lvl5pPr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5pPr>
      <a:lvl6pPr marL="4572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6pPr>
      <a:lvl7pPr marL="9144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7pPr>
      <a:lvl8pPr marL="13716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8pPr>
      <a:lvl9pPr marL="18288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9pPr>
    </p:titleStyle>
    <p:bodyStyle>
      <a:lvl1pPr marL="361950" indent="-361950" algn="l" defTabSz="966788" rtl="0" fontAlgn="base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5813" indent="-303213" algn="l" defTabSz="966788" rtl="0" fontAlgn="base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8088" indent="-241300" algn="l" defTabSz="966788" rtl="0" fontAlgn="base">
        <a:spcBef>
          <a:spcPct val="20000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92275" indent="-242888" algn="l" defTabSz="966788" rtl="0" fontAlgn="base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4875" indent="-241300" algn="l" defTabSz="966788" rtl="0" fontAlgn="base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1.png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479425" y="293688"/>
            <a:ext cx="8642350" cy="1819275"/>
          </a:xfrm>
        </p:spPr>
        <p:txBody>
          <a:bodyPr/>
          <a:lstStyle/>
          <a:p>
            <a:r>
              <a:rPr lang="en-US" sz="6300" smtClean="0">
                <a:solidFill>
                  <a:schemeClr val="bg1"/>
                </a:solidFill>
              </a:rPr>
              <a:t>+  Encompass  +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400050" y="1706563"/>
            <a:ext cx="9040813" cy="4827587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en-US" smtClean="0">
              <a:solidFill>
                <a:schemeClr val="bg1"/>
              </a:solidFill>
            </a:endParaRPr>
          </a:p>
          <a:p>
            <a:pPr marL="0" indent="0" algn="ctr">
              <a:buFont typeface="Arial" charset="0"/>
              <a:buNone/>
            </a:pPr>
            <a:r>
              <a:rPr lang="en-US" sz="5100" smtClean="0">
                <a:solidFill>
                  <a:schemeClr val="bg1"/>
                </a:solidFill>
              </a:rPr>
              <a:t>A Homeless Ministry of the </a:t>
            </a:r>
          </a:p>
          <a:p>
            <a:pPr marL="0" indent="0" algn="ctr">
              <a:buFont typeface="Arial" charset="0"/>
              <a:buNone/>
            </a:pPr>
            <a:r>
              <a:rPr lang="en-US" sz="5100" smtClean="0">
                <a:solidFill>
                  <a:schemeClr val="bg1"/>
                </a:solidFill>
              </a:rPr>
              <a:t>Santa Clara Valley Lutheran Parish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US" sz="6300" smtClean="0">
                <a:solidFill>
                  <a:schemeClr val="bg1"/>
                </a:solidFill>
              </a:rPr>
              <a:t>The need . . .</a:t>
            </a:r>
            <a:endParaRPr lang="en-US" sz="63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6" name="Object 32"/>
          <p:cNvGraphicFramePr>
            <a:graphicFrameLocks noChangeAspect="1"/>
          </p:cNvGraphicFramePr>
          <p:nvPr/>
        </p:nvGraphicFramePr>
        <p:xfrm>
          <a:off x="1873250" y="-487363"/>
          <a:ext cx="6032500" cy="7804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Acrobat Document" r:id="rId3" imgW="7767000" imgH="10060560" progId="AcroExch.Document.7">
                  <p:embed/>
                </p:oleObj>
              </mc:Choice>
              <mc:Fallback>
                <p:oleObj name="Acrobat Document" r:id="rId3" imgW="7767000" imgH="10060560" progId="AcroExch.Document.7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-487363"/>
                        <a:ext cx="6032500" cy="78041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79" name="Object 31"/>
          <p:cNvGraphicFramePr>
            <a:graphicFrameLocks noChangeAspect="1"/>
          </p:cNvGraphicFramePr>
          <p:nvPr/>
        </p:nvGraphicFramePr>
        <p:xfrm>
          <a:off x="1873250" y="-585788"/>
          <a:ext cx="6048375" cy="7826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Acrobat Document" r:id="rId3" imgW="7767000" imgH="10060560" progId="AcroExch.Document.7">
                  <p:embed/>
                </p:oleObj>
              </mc:Choice>
              <mc:Fallback>
                <p:oleObj name="Acrobat Document" r:id="rId3" imgW="7767000" imgH="10060560" progId="AcroExch.Document.7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-585788"/>
                        <a:ext cx="6048375" cy="78263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04" name="Object 32"/>
          <p:cNvGraphicFramePr>
            <a:graphicFrameLocks noChangeAspect="1"/>
          </p:cNvGraphicFramePr>
          <p:nvPr/>
        </p:nvGraphicFramePr>
        <p:xfrm>
          <a:off x="828675" y="-585788"/>
          <a:ext cx="6653213" cy="8610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Acrobat Document" r:id="rId3" imgW="7767000" imgH="10060560" progId="AcroExch.Document.7">
                  <p:embed/>
                </p:oleObj>
              </mc:Choice>
              <mc:Fallback>
                <p:oleObj name="Acrobat Document" r:id="rId3" imgW="7767000" imgH="10060560" progId="AcroExch.Document.7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-585788"/>
                        <a:ext cx="6653213" cy="86106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ounded Rectangular Callout 1"/>
          <p:cNvSpPr>
            <a:spLocks noChangeArrowheads="1"/>
          </p:cNvSpPr>
          <p:nvPr/>
        </p:nvSpPr>
        <p:spPr bwMode="auto">
          <a:xfrm>
            <a:off x="6400800" y="2925763"/>
            <a:ext cx="2000250" cy="2032000"/>
          </a:xfrm>
          <a:prstGeom prst="wedgeRoundRectCallout">
            <a:avLst>
              <a:gd name="adj1" fmla="val -88838"/>
              <a:gd name="adj2" fmla="val 51278"/>
              <a:gd name="adj3" fmla="val 16667"/>
            </a:avLst>
          </a:prstGeom>
          <a:solidFill>
            <a:schemeClr val="accent1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lIns="96661" tIns="48331" rIns="96661" bIns="48331" anchor="ctr"/>
          <a:lstStyle/>
          <a:p>
            <a:pPr algn="ctr" defTabSz="966788"/>
            <a:r>
              <a:rPr lang="en-US">
                <a:solidFill>
                  <a:srgbClr val="FFFFFF"/>
                </a:solidFill>
                <a:latin typeface="Calibri" pitchFamily="34" charset="0"/>
              </a:rPr>
              <a:t>These red dots show the locations of 21 known homeless camps in Santa Clara County.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27" name="Object 31"/>
          <p:cNvGraphicFramePr>
            <a:graphicFrameLocks noChangeAspect="1"/>
          </p:cNvGraphicFramePr>
          <p:nvPr/>
        </p:nvGraphicFramePr>
        <p:xfrm>
          <a:off x="1873250" y="-388938"/>
          <a:ext cx="6032500" cy="7804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Acrobat Document" r:id="rId3" imgW="7767000" imgH="10060560" progId="AcroExch.Document.7">
                  <p:embed/>
                </p:oleObj>
              </mc:Choice>
              <mc:Fallback>
                <p:oleObj name="Acrobat Document" r:id="rId3" imgW="7767000" imgH="10060560" progId="AcroExch.Document.7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-388938"/>
                        <a:ext cx="6032500" cy="78041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51" name="Object 31"/>
          <p:cNvGraphicFramePr>
            <a:graphicFrameLocks noChangeAspect="1"/>
          </p:cNvGraphicFramePr>
          <p:nvPr/>
        </p:nvGraphicFramePr>
        <p:xfrm>
          <a:off x="1873250" y="-195263"/>
          <a:ext cx="6032500" cy="780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Acrobat Document" r:id="rId3" imgW="7767000" imgH="10060560" progId="AcroExch.Document.7">
                  <p:embed/>
                </p:oleObj>
              </mc:Choice>
              <mc:Fallback>
                <p:oleObj name="Acrobat Document" r:id="rId3" imgW="7767000" imgH="10060560" progId="AcroExch.Document.7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-195263"/>
                        <a:ext cx="6032500" cy="7805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77" name="Object 33"/>
          <p:cNvGraphicFramePr>
            <a:graphicFrameLocks noChangeAspect="1"/>
          </p:cNvGraphicFramePr>
          <p:nvPr/>
        </p:nvGraphicFramePr>
        <p:xfrm>
          <a:off x="1870075" y="-244475"/>
          <a:ext cx="6502400" cy="841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Acrobat Document" r:id="rId3" imgW="7767000" imgH="10060560" progId="AcroExch.Document.7">
                  <p:embed/>
                </p:oleObj>
              </mc:Choice>
              <mc:Fallback>
                <p:oleObj name="Acrobat Document" r:id="rId3" imgW="7767000" imgH="10060560" progId="AcroExch.Document.7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75" y="-244475"/>
                        <a:ext cx="6502400" cy="8415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1"/>
          <p:cNvSpPr txBox="1">
            <a:spLocks noChangeArrowheads="1"/>
          </p:cNvSpPr>
          <p:nvPr/>
        </p:nvSpPr>
        <p:spPr bwMode="auto">
          <a:xfrm>
            <a:off x="5260975" y="1381125"/>
            <a:ext cx="407987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>
            <a:spAutoFit/>
          </a:bodyPr>
          <a:lstStyle/>
          <a:p>
            <a:pPr defTabSz="966788"/>
            <a:r>
              <a:rPr lang="en-US" sz="2500">
                <a:solidFill>
                  <a:schemeClr val="bg1"/>
                </a:solidFill>
                <a:latin typeface="Calibri" pitchFamily="34" charset="0"/>
              </a:rPr>
              <a:t>The Mercury News cites (October 12, 2013 “Fears of another ‘Lost Generation’: Youth homeless numbers rising”) reported that Santa Clara County homeless young people (25 yrs. and younger) numbered 1,266. This is almost doubling of homeless youth in two years.</a:t>
            </a:r>
          </a:p>
        </p:txBody>
      </p:sp>
      <p:pic>
        <p:nvPicPr>
          <p:cNvPr id="28674" name="Picture 29" descr="&lt;b&gt;Homeless Children&lt;/b&g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0338" y="3089275"/>
            <a:ext cx="4411663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960438" y="449263"/>
            <a:ext cx="3152775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>
            <a:spAutoFit/>
          </a:bodyPr>
          <a:lstStyle/>
          <a:p>
            <a:pPr defTabSz="966788"/>
            <a:r>
              <a:rPr lang="en-US" sz="5700">
                <a:solidFill>
                  <a:schemeClr val="bg1"/>
                </a:solidFill>
                <a:latin typeface="Calibri" pitchFamily="34" charset="0"/>
              </a:rPr>
              <a:t>HomelessYouth. .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75" y="293688"/>
            <a:ext cx="3200400" cy="3851275"/>
          </a:xfrm>
        </p:spPr>
        <p:txBody>
          <a:bodyPr/>
          <a:lstStyle/>
          <a:p>
            <a:r>
              <a:rPr lang="en-US" sz="2600" smtClean="0">
                <a:solidFill>
                  <a:srgbClr val="FFFFFF"/>
                </a:solidFill>
              </a:rPr>
              <a:t>On May 23, 2014, the City of San Jose reported at what age people first  experience homelessness:</a:t>
            </a:r>
            <a:br>
              <a:rPr lang="en-US" sz="2600" smtClean="0">
                <a:solidFill>
                  <a:srgbClr val="FFFFFF"/>
                </a:solidFill>
              </a:rPr>
            </a:br>
            <a:r>
              <a:rPr lang="en-US" sz="2600" smtClean="0">
                <a:solidFill>
                  <a:srgbClr val="FFFFFF"/>
                </a:solidFill>
              </a:rPr>
              <a:t/>
            </a:r>
            <a:br>
              <a:rPr lang="en-US" sz="2600" smtClean="0">
                <a:solidFill>
                  <a:srgbClr val="FFFFFF"/>
                </a:solidFill>
              </a:rPr>
            </a:br>
            <a:r>
              <a:rPr lang="en-US" sz="1700" smtClean="0">
                <a:solidFill>
                  <a:srgbClr val="FFFFFF"/>
                </a:solidFill>
              </a:rPr>
              <a:t>	</a:t>
            </a:r>
            <a:br>
              <a:rPr lang="en-US" sz="1700" smtClean="0">
                <a:solidFill>
                  <a:srgbClr val="FFFFFF"/>
                </a:solidFill>
              </a:rPr>
            </a:br>
            <a:endParaRPr lang="en-US" sz="4200" smtClean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-960438" y="4313238"/>
            <a:ext cx="5281613" cy="3246437"/>
          </a:xfrm>
        </p:spPr>
        <p:txBody>
          <a:bodyPr/>
          <a:lstStyle/>
          <a:p>
            <a:pPr algn="ctr"/>
            <a:r>
              <a:rPr lang="en-US" sz="3000" smtClean="0">
                <a:solidFill>
                  <a:srgbClr val="FFFFFF"/>
                </a:solidFill>
              </a:rPr>
              <a:t>Ages	  %</a:t>
            </a:r>
            <a:br>
              <a:rPr lang="en-US" sz="3000" smtClean="0">
                <a:solidFill>
                  <a:srgbClr val="FFFFFF"/>
                </a:solidFill>
              </a:rPr>
            </a:br>
            <a:r>
              <a:rPr lang="en-US" sz="3000" smtClean="0">
                <a:solidFill>
                  <a:srgbClr val="FFFFFF"/>
                </a:solidFill>
              </a:rPr>
              <a:t>                 4 – 13	14%</a:t>
            </a:r>
            <a:br>
              <a:rPr lang="en-US" sz="3000" smtClean="0">
                <a:solidFill>
                  <a:srgbClr val="FFFFFF"/>
                </a:solidFill>
              </a:rPr>
            </a:br>
            <a:r>
              <a:rPr lang="en-US" sz="3000" smtClean="0">
                <a:solidFill>
                  <a:srgbClr val="FFFFFF"/>
                </a:solidFill>
              </a:rPr>
              <a:t>               14 – 17	28%</a:t>
            </a:r>
            <a:br>
              <a:rPr lang="en-US" sz="3000" smtClean="0">
                <a:solidFill>
                  <a:srgbClr val="FFFFFF"/>
                </a:solidFill>
              </a:rPr>
            </a:br>
            <a:r>
              <a:rPr lang="en-US" sz="3000" smtClean="0">
                <a:solidFill>
                  <a:srgbClr val="FFFFFF"/>
                </a:solidFill>
              </a:rPr>
              <a:t>               18 –  21	46%</a:t>
            </a:r>
            <a:br>
              <a:rPr lang="en-US" sz="3000" smtClean="0">
                <a:solidFill>
                  <a:srgbClr val="FFFFFF"/>
                </a:solidFill>
              </a:rPr>
            </a:br>
            <a:r>
              <a:rPr lang="en-US" sz="3000" smtClean="0">
                <a:solidFill>
                  <a:srgbClr val="FFFFFF"/>
                </a:solidFill>
              </a:rPr>
              <a:t>               22 – 24	13%</a:t>
            </a:r>
            <a:endParaRPr lang="en-US" sz="3000" smtClean="0"/>
          </a:p>
        </p:txBody>
      </p:sp>
      <p:pic>
        <p:nvPicPr>
          <p:cNvPr id="29699" name="Picture 25" descr="&lt;b&gt;Homeless-children&lt;/b&gt;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0988" y="4427538"/>
            <a:ext cx="450056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27" descr="&lt;b&gt;Homeless&lt;/b&gt; in a First World Countr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77800" y="433388"/>
            <a:ext cx="4738688" cy="387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27" name="Object 35"/>
          <p:cNvGraphicFramePr>
            <a:graphicFrameLocks noChangeAspect="1"/>
          </p:cNvGraphicFramePr>
          <p:nvPr/>
        </p:nvGraphicFramePr>
        <p:xfrm>
          <a:off x="10026650" y="217488"/>
          <a:ext cx="7026275" cy="909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Acrobat Document" r:id="rId3" imgW="7767000" imgH="10060560" progId="AcroExch.Document.7">
                  <p:embed/>
                </p:oleObj>
              </mc:Choice>
              <mc:Fallback>
                <p:oleObj name="Acrobat Document" r:id="rId3" imgW="7767000" imgH="10060560" progId="AcroExch.Document.7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26650" y="217488"/>
                        <a:ext cx="7026275" cy="909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27038" y="244475"/>
            <a:ext cx="8880475" cy="66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>
            <a:spAutoFit/>
          </a:bodyPr>
          <a:lstStyle/>
          <a:p>
            <a:pPr algn="ctr" defTabSz="966788"/>
            <a:r>
              <a:rPr lang="en-US" sz="3000">
                <a:solidFill>
                  <a:schemeClr val="bg1"/>
                </a:solidFill>
                <a:latin typeface="Calibri" pitchFamily="34" charset="0"/>
              </a:rPr>
              <a:t>THERE ARE SERVICES OFFERED TO THE HOMELESS</a:t>
            </a:r>
          </a:p>
          <a:p>
            <a:pPr algn="ctr" defTabSz="966788"/>
            <a:endParaRPr lang="en-US" sz="3000">
              <a:solidFill>
                <a:schemeClr val="bg1"/>
              </a:solidFill>
              <a:latin typeface="Calibri" pitchFamily="34" charset="0"/>
            </a:endParaRPr>
          </a:p>
          <a:p>
            <a:pPr algn="ctr" defTabSz="966788"/>
            <a:r>
              <a:rPr lang="en-US" sz="3000">
                <a:solidFill>
                  <a:schemeClr val="bg1"/>
                </a:solidFill>
                <a:latin typeface="Calibri" pitchFamily="34" charset="0"/>
              </a:rPr>
              <a:t>There are many government services provided to the homeless…</a:t>
            </a:r>
          </a:p>
          <a:p>
            <a:pPr algn="ctr" defTabSz="966788"/>
            <a:endParaRPr lang="en-US" sz="3000">
              <a:solidFill>
                <a:schemeClr val="bg1"/>
              </a:solidFill>
              <a:latin typeface="Calibri" pitchFamily="34" charset="0"/>
            </a:endParaRPr>
          </a:p>
          <a:p>
            <a:pPr defTabSz="966788">
              <a:buFont typeface="Arial" charset="0"/>
              <a:buChar char="•"/>
            </a:pPr>
            <a:endParaRPr lang="en-US" sz="2500">
              <a:solidFill>
                <a:schemeClr val="bg1"/>
              </a:solidFill>
              <a:latin typeface="Calibri" pitchFamily="34" charset="0"/>
            </a:endParaRP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Housing for families with children</a:t>
            </a: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Domestic violence, family &amp; children issues</a:t>
            </a: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Drop in day time service centers for you, disabled and seniors</a:t>
            </a: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Housing for single men and women</a:t>
            </a: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Rental and other community assistance programs</a:t>
            </a: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Medical, mental health and recovery programs</a:t>
            </a: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Veterans services</a:t>
            </a: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Legal referrals</a:t>
            </a: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Food and meals</a:t>
            </a: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Employment and vocational services</a:t>
            </a: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VTA services</a:t>
            </a:r>
          </a:p>
          <a:p>
            <a:pPr defTabSz="966788">
              <a:buFont typeface="Arial" charset="0"/>
              <a:buChar char="•"/>
            </a:pPr>
            <a:r>
              <a:rPr lang="en-US" sz="2100">
                <a:solidFill>
                  <a:schemeClr val="bg1"/>
                </a:solidFill>
                <a:latin typeface="Calibri" pitchFamily="34" charset="0"/>
              </a:rPr>
              <a:t>Homeless outreach</a:t>
            </a:r>
          </a:p>
        </p:txBody>
      </p:sp>
      <p:sp>
        <p:nvSpPr>
          <p:cNvPr id="8229" name="TextBox 4"/>
          <p:cNvSpPr txBox="1">
            <a:spLocks noChangeArrowheads="1"/>
          </p:cNvSpPr>
          <p:nvPr/>
        </p:nvSpPr>
        <p:spPr bwMode="auto">
          <a:xfrm>
            <a:off x="3600450" y="3251200"/>
            <a:ext cx="16795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>
            <a:spAutoFit/>
          </a:bodyPr>
          <a:lstStyle/>
          <a:p>
            <a:pPr defTabSz="966788"/>
            <a:r>
              <a:rPr lang="en-US">
                <a:latin typeface="Calibri" pitchFamily="34" charset="0"/>
              </a:rPr>
              <a:t>f</a:t>
            </a:r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3"/>
          <p:cNvSpPr txBox="1">
            <a:spLocks noChangeArrowheads="1"/>
          </p:cNvSpPr>
          <p:nvPr/>
        </p:nvSpPr>
        <p:spPr bwMode="auto">
          <a:xfrm>
            <a:off x="320675" y="161925"/>
            <a:ext cx="9120188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>
            <a:spAutoFit/>
          </a:bodyPr>
          <a:lstStyle/>
          <a:p>
            <a:pPr algn="ctr" defTabSz="966788"/>
            <a:r>
              <a:rPr lang="en-US" sz="3400">
                <a:solidFill>
                  <a:schemeClr val="bg1"/>
                </a:solidFill>
                <a:latin typeface="Calibri" pitchFamily="34" charset="0"/>
              </a:rPr>
              <a:t>. . .but they are there are still seemingly intractable problems for the homeless.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39763" y="3576638"/>
            <a:ext cx="7440612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>
            <a:spAutoFit/>
          </a:bodyPr>
          <a:lstStyle/>
          <a:p>
            <a:pPr marL="482600" indent="-482600" defTabSz="966788">
              <a:buFont typeface="Arial" charset="0"/>
              <a:buChar char="•"/>
            </a:pPr>
            <a:r>
              <a:rPr lang="en-US" sz="3000">
                <a:solidFill>
                  <a:schemeClr val="bg1"/>
                </a:solidFill>
                <a:latin typeface="Calibri" pitchFamily="34" charset="0"/>
              </a:rPr>
              <a:t>Inadequate funding</a:t>
            </a:r>
          </a:p>
          <a:p>
            <a:pPr marL="482600" indent="-482600" defTabSz="966788">
              <a:buFont typeface="Arial" charset="0"/>
              <a:buChar char="•"/>
            </a:pPr>
            <a:endParaRPr lang="en-US" sz="3000">
              <a:solidFill>
                <a:schemeClr val="bg1"/>
              </a:solidFill>
              <a:latin typeface="Calibri" pitchFamily="34" charset="0"/>
            </a:endParaRPr>
          </a:p>
          <a:p>
            <a:pPr marL="482600" indent="-482600" defTabSz="966788">
              <a:buFont typeface="Arial" charset="0"/>
              <a:buChar char="•"/>
            </a:pPr>
            <a:r>
              <a:rPr lang="en-US" sz="3000">
                <a:solidFill>
                  <a:schemeClr val="bg1"/>
                </a:solidFill>
                <a:latin typeface="Calibri" pitchFamily="34" charset="0"/>
              </a:rPr>
              <a:t>Lack of coordination between services</a:t>
            </a:r>
          </a:p>
          <a:p>
            <a:pPr marL="482600" indent="-482600" defTabSz="966788">
              <a:buFont typeface="Arial" charset="0"/>
              <a:buChar char="•"/>
            </a:pPr>
            <a:endParaRPr lang="en-US" sz="3000">
              <a:solidFill>
                <a:schemeClr val="bg1"/>
              </a:solidFill>
              <a:latin typeface="Calibri" pitchFamily="34" charset="0"/>
            </a:endParaRPr>
          </a:p>
          <a:p>
            <a:pPr marL="482600" indent="-482600" defTabSz="966788">
              <a:buFont typeface="Arial" charset="0"/>
              <a:buChar char="•"/>
            </a:pPr>
            <a:r>
              <a:rPr lang="en-US" sz="3000">
                <a:solidFill>
                  <a:schemeClr val="bg1"/>
                </a:solidFill>
                <a:latin typeface="Calibri" pitchFamily="34" charset="0"/>
              </a:rPr>
              <a:t>Insufficient affordable housing</a:t>
            </a:r>
          </a:p>
          <a:p>
            <a:pPr marL="482600" indent="-482600" defTabSz="966788">
              <a:buFont typeface="Arial" charset="0"/>
              <a:buChar char="•"/>
            </a:pPr>
            <a:endParaRPr lang="en-US" sz="3000">
              <a:solidFill>
                <a:schemeClr val="bg1"/>
              </a:solidFill>
              <a:latin typeface="Calibri" pitchFamily="34" charset="0"/>
            </a:endParaRPr>
          </a:p>
          <a:p>
            <a:pPr marL="482600" indent="-482600" algn="ctr" defTabSz="966788"/>
            <a:endParaRPr lang="en-US">
              <a:solidFill>
                <a:schemeClr val="bg1"/>
              </a:solidFill>
              <a:latin typeface="Calibri" pitchFamily="34" charset="0"/>
            </a:endParaRPr>
          </a:p>
          <a:p>
            <a:pPr marL="482600" indent="-482600" algn="ctr" defTabSz="966788"/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And . . .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479425" y="2112963"/>
            <a:ext cx="8642350" cy="422751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US" sz="4700" smtClean="0">
                <a:solidFill>
                  <a:schemeClr val="bg1"/>
                </a:solidFill>
              </a:rPr>
              <a:t>no church in their midst</a:t>
            </a:r>
          </a:p>
          <a:p>
            <a:pPr marL="0" indent="0" algn="ctr">
              <a:buFont typeface="Arial" charset="0"/>
              <a:buNone/>
            </a:pPr>
            <a:endParaRPr lang="en-US" sz="4700" smtClean="0">
              <a:solidFill>
                <a:schemeClr val="bg1"/>
              </a:solidFill>
            </a:endParaRPr>
          </a:p>
          <a:p>
            <a:pPr marL="0" indent="0" algn="ctr">
              <a:buFont typeface="Arial" charset="0"/>
              <a:buNone/>
            </a:pPr>
            <a:endParaRPr lang="en-US" sz="47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82" name="Object 18"/>
          <p:cNvGraphicFramePr>
            <a:graphicFrameLocks noChangeAspect="1"/>
          </p:cNvGraphicFramePr>
          <p:nvPr/>
        </p:nvGraphicFramePr>
        <p:xfrm>
          <a:off x="10026650" y="217488"/>
          <a:ext cx="7026275" cy="909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name="Acrobat Document" r:id="rId3" imgW="7767000" imgH="10060560" progId="AcroExch.Document.7">
                  <p:embed/>
                </p:oleObj>
              </mc:Choice>
              <mc:Fallback>
                <p:oleObj name="Acrobat Document" r:id="rId3" imgW="7767000" imgH="10060560" progId="AcroExch.Document.7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26650" y="217488"/>
                        <a:ext cx="7026275" cy="909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27038" y="244475"/>
            <a:ext cx="8880475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>
            <a:spAutoFit/>
          </a:bodyPr>
          <a:lstStyle/>
          <a:p>
            <a:pPr algn="ctr" defTabSz="966788">
              <a:spcBef>
                <a:spcPct val="20000"/>
              </a:spcBef>
            </a:pPr>
            <a:r>
              <a:rPr lang="en-US" sz="4700">
                <a:solidFill>
                  <a:srgbClr val="FFFFFF"/>
                </a:solidFill>
                <a:latin typeface="Calibri" pitchFamily="34" charset="0"/>
              </a:rPr>
              <a:t>Why don’t they go to church?</a:t>
            </a:r>
          </a:p>
          <a:p>
            <a:pPr algn="ctr" defTabSz="966788"/>
            <a:endParaRPr lang="en-US" sz="3000">
              <a:solidFill>
                <a:schemeClr val="bg1"/>
              </a:solidFill>
              <a:latin typeface="Calibri" pitchFamily="34" charset="0"/>
            </a:endParaRPr>
          </a:p>
          <a:p>
            <a:pPr algn="ctr" defTabSz="966788"/>
            <a:endParaRPr lang="en-US" sz="3000">
              <a:solidFill>
                <a:schemeClr val="bg1"/>
              </a:solidFill>
              <a:latin typeface="Calibri" pitchFamily="34" charset="0"/>
            </a:endParaRPr>
          </a:p>
          <a:p>
            <a:pPr algn="ctr" defTabSz="966788"/>
            <a:endParaRPr lang="en-US" sz="3000">
              <a:solidFill>
                <a:schemeClr val="bg1"/>
              </a:solidFill>
              <a:latin typeface="Calibri" pitchFamily="34" charset="0"/>
            </a:endParaRPr>
          </a:p>
          <a:p>
            <a:pPr algn="ctr" defTabSz="966788"/>
            <a:r>
              <a:rPr lang="en-US" sz="3000">
                <a:solidFill>
                  <a:schemeClr val="bg1"/>
                </a:solidFill>
                <a:latin typeface="Calibri" pitchFamily="34" charset="0"/>
              </a:rPr>
              <a:t>While almost all of the homeless cling to God; for hope, help and comfort, they rarely feel comfortable in a church for a worship service. </a:t>
            </a:r>
          </a:p>
          <a:p>
            <a:pPr algn="ctr" defTabSz="966788"/>
            <a:endParaRPr lang="en-US" sz="3000">
              <a:solidFill>
                <a:schemeClr val="bg1"/>
              </a:solidFill>
              <a:latin typeface="Calibri" pitchFamily="34" charset="0"/>
            </a:endParaRPr>
          </a:p>
          <a:p>
            <a:pPr algn="ctr" defTabSz="966788"/>
            <a:r>
              <a:rPr lang="en-US" sz="3000">
                <a:solidFill>
                  <a:schemeClr val="bg1"/>
                </a:solidFill>
                <a:latin typeface="Calibri" pitchFamily="34" charset="0"/>
              </a:rPr>
              <a:t>Where everyone else smells nice.</a:t>
            </a:r>
          </a:p>
          <a:p>
            <a:pPr defTabSz="966788">
              <a:buFont typeface="Arial" charset="0"/>
              <a:buChar char="•"/>
            </a:pPr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US" sz="7000" smtClean="0">
                <a:solidFill>
                  <a:schemeClr val="bg1"/>
                </a:solidFill>
              </a:rPr>
              <a:t>The Ministry</a:t>
            </a:r>
            <a:endParaRPr lang="en-US" sz="7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2" name="Object 32"/>
          <p:cNvGraphicFramePr>
            <a:graphicFrameLocks noChangeAspect="1"/>
          </p:cNvGraphicFramePr>
          <p:nvPr/>
        </p:nvGraphicFramePr>
        <p:xfrm>
          <a:off x="1306513" y="-487363"/>
          <a:ext cx="6964362" cy="901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5" name="Acrobat Document" r:id="rId3" imgW="7767000" imgH="10060560" progId="AcroExch.Document.7">
                  <p:embed/>
                </p:oleObj>
              </mc:Choice>
              <mc:Fallback>
                <p:oleObj name="Acrobat Document" r:id="rId3" imgW="7767000" imgH="10060560" progId="AcroExch.Document.7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-487363"/>
                        <a:ext cx="6964362" cy="9012238"/>
                      </a:xfrm>
                      <a:prstGeom prst="rect">
                        <a:avLst/>
                      </a:prstGeom>
                      <a:blipFill dpi="0" rotWithShape="0">
                        <a:blip r:embed="rId5"/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49" name="Object 33"/>
          <p:cNvGraphicFramePr>
            <a:graphicFrameLocks noChangeAspect="1"/>
          </p:cNvGraphicFramePr>
          <p:nvPr/>
        </p:nvGraphicFramePr>
        <p:xfrm>
          <a:off x="1385888" y="-650875"/>
          <a:ext cx="6902450" cy="893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Acrobat Document" r:id="rId3" imgW="7767000" imgH="10060560" progId="AcroExch.Document.7">
                  <p:embed/>
                </p:oleObj>
              </mc:Choice>
              <mc:Fallback>
                <p:oleObj name="Acrobat Document" r:id="rId3" imgW="7767000" imgH="10060560" progId="AcroExch.Document.7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888" y="-650875"/>
                        <a:ext cx="6902450" cy="8932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0" name="TextBox 1"/>
          <p:cNvSpPr txBox="1">
            <a:spLocks noChangeArrowheads="1"/>
          </p:cNvSpPr>
          <p:nvPr/>
        </p:nvSpPr>
        <p:spPr bwMode="auto">
          <a:xfrm>
            <a:off x="9601200" y="7315200"/>
            <a:ext cx="439738" cy="4401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>
            <a:spAutoFit/>
          </a:bodyPr>
          <a:lstStyle/>
          <a:p>
            <a:pPr defTabSz="966788"/>
            <a:r>
              <a:rPr lang="en-US">
                <a:solidFill>
                  <a:schemeClr val="bg1"/>
                </a:solidFill>
                <a:latin typeface="Calibri" pitchFamily="34" charset="0"/>
              </a:rPr>
              <a:t>One hopeful group taking action on local homelessness</a:t>
            </a:r>
          </a:p>
          <a:p>
            <a:pPr defTabSz="966788"/>
            <a:r>
              <a:rPr lang="en-US">
                <a:solidFill>
                  <a:schemeClr val="bg1"/>
                </a:solidFill>
                <a:latin typeface="Calibri" pitchFamily="34" charset="0"/>
              </a:rPr>
              <a:t>Is the Santa Clara County Collaborative on Affordable House and Homeless Issues.</a:t>
            </a:r>
          </a:p>
          <a:p>
            <a:pPr defTabSz="966788"/>
            <a:endParaRPr lang="en-US">
              <a:solidFill>
                <a:schemeClr val="bg1"/>
              </a:solidFill>
              <a:latin typeface="Calibri" pitchFamily="34" charset="0"/>
            </a:endParaRPr>
          </a:p>
          <a:p>
            <a:pPr defTabSz="966788"/>
            <a:r>
              <a:rPr lang="en-US">
                <a:solidFill>
                  <a:schemeClr val="bg1"/>
                </a:solidFill>
                <a:latin typeface="Calibri" pitchFamily="34" charset="0"/>
              </a:rPr>
              <a:t>Encompass Ministry will work with the Collaborative</a:t>
            </a:r>
          </a:p>
          <a:p>
            <a:pPr defTabSz="966788"/>
            <a:endParaRPr lang="en-US">
              <a:solidFill>
                <a:schemeClr val="bg1"/>
              </a:solidFill>
              <a:latin typeface="Calibri" pitchFamily="34" charset="0"/>
            </a:endParaRPr>
          </a:p>
          <a:p>
            <a:pPr defTabSz="966788"/>
            <a:r>
              <a:rPr lang="en-US">
                <a:solidFill>
                  <a:schemeClr val="bg1"/>
                </a:solidFill>
                <a:latin typeface="Calibri" pitchFamily="34" charset="0"/>
              </a:rPr>
              <a:t>Bring information to the Parish and </a:t>
            </a:r>
          </a:p>
          <a:p>
            <a:pPr defTabSz="966788"/>
            <a:r>
              <a:rPr lang="en-US">
                <a:solidFill>
                  <a:schemeClr val="bg1"/>
                </a:solidFill>
                <a:latin typeface="Calibri" pitchFamily="34" charset="0"/>
              </a:rPr>
              <a:t>Coordinating parish volunteers and monies to the collaborative.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Box 3"/>
          <p:cNvSpPr txBox="1">
            <a:spLocks noChangeArrowheads="1"/>
          </p:cNvSpPr>
          <p:nvPr/>
        </p:nvSpPr>
        <p:spPr bwMode="auto">
          <a:xfrm>
            <a:off x="160338" y="80963"/>
            <a:ext cx="9280525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>
            <a:spAutoFit/>
          </a:bodyPr>
          <a:lstStyle/>
          <a:p>
            <a:pPr algn="ctr" defTabSz="966788"/>
            <a:r>
              <a:rPr lang="en-US" sz="3800" b="1">
                <a:solidFill>
                  <a:schemeClr val="bg1"/>
                </a:solidFill>
                <a:latin typeface="Arial Black" pitchFamily="34" charset="0"/>
              </a:rPr>
              <a:t>+ My Status +</a:t>
            </a:r>
            <a:r>
              <a:rPr lang="en-US" sz="38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n-US" sz="380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38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n-US" sz="380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3800">
                <a:solidFill>
                  <a:schemeClr val="bg1"/>
                </a:solidFill>
                <a:latin typeface="Calibri" pitchFamily="34" charset="0"/>
              </a:rPr>
              <a:t>I am a TEEM graduate, certified for Call.</a:t>
            </a:r>
            <a:br>
              <a:rPr lang="en-US" sz="380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3800">
                <a:solidFill>
                  <a:schemeClr val="bg1"/>
                </a:solidFill>
                <a:latin typeface="Calibri" pitchFamily="34" charset="0"/>
              </a:rPr>
              <a:t>Sadly, the congregation that committed to my TEEM training and eventual Call, collapsed.</a:t>
            </a:r>
          </a:p>
          <a:p>
            <a:pPr defTabSz="966788"/>
            <a:endParaRPr lang="en-US" sz="3800">
              <a:solidFill>
                <a:schemeClr val="bg1"/>
              </a:solidFill>
              <a:latin typeface="Calibri" pitchFamily="34" charset="0"/>
            </a:endParaRPr>
          </a:p>
          <a:p>
            <a:pPr defTabSz="966788"/>
            <a:r>
              <a:rPr lang="en-US" sz="3800">
                <a:solidFill>
                  <a:schemeClr val="bg1"/>
                </a:solidFill>
                <a:latin typeface="Calibri" pitchFamily="34" charset="0"/>
              </a:rPr>
              <a:t>Currently, I volunteer 20 hrs. /wk working in local homeless camps; especially in the Jungle. </a:t>
            </a:r>
          </a:p>
          <a:p>
            <a:pPr defTabSz="966788"/>
            <a:r>
              <a:rPr lang="en-US" sz="3800">
                <a:solidFill>
                  <a:schemeClr val="bg1"/>
                </a:solidFill>
                <a:latin typeface="Calibri" pitchFamily="34" charset="0"/>
              </a:rPr>
              <a:t>I also spend 15 hrs. /wk at Hope Lutheran teaching, preaching and assisting in youth ministry</a:t>
            </a:r>
            <a:r>
              <a:rPr lang="en-US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b="1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+  The Vision  +</a:t>
            </a:r>
            <a:br>
              <a:rPr lang="en-US" sz="3800" b="1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</a:br>
            <a:endParaRPr lang="en-US" sz="38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In discussions between leaders at Hope and the Parish, there is a vision and desire to Call me to serve in a full time Call split between:</a:t>
            </a:r>
          </a:p>
          <a:p>
            <a:pPr marL="0" indent="0" algn="ctr"/>
            <a:endParaRPr lang="en-US" smtClean="0">
              <a:solidFill>
                <a:schemeClr val="bg1"/>
              </a:solidFill>
            </a:endParaRPr>
          </a:p>
          <a:p>
            <a:pPr marL="0" indent="0"/>
            <a:r>
              <a:rPr lang="en-US" smtClean="0">
                <a:solidFill>
                  <a:schemeClr val="bg1"/>
                </a:solidFill>
              </a:rPr>
              <a:t>Hope Lutheran as an Associate Pastor </a:t>
            </a:r>
          </a:p>
          <a:p>
            <a:pPr marL="0" indent="0" algn="ctr"/>
            <a:endParaRPr lang="en-US" smtClean="0">
              <a:solidFill>
                <a:schemeClr val="bg1"/>
              </a:solidFill>
            </a:endParaRPr>
          </a:p>
          <a:p>
            <a:pPr marL="0" indent="0"/>
            <a:r>
              <a:rPr lang="en-US" smtClean="0">
                <a:solidFill>
                  <a:schemeClr val="bg1"/>
                </a:solidFill>
              </a:rPr>
              <a:t>Encompass Ministry as Founding Pastor</a:t>
            </a:r>
          </a:p>
          <a:p>
            <a:pPr marL="0" indent="0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xfrm>
            <a:off x="479425" y="98425"/>
            <a:ext cx="8642350" cy="1219200"/>
          </a:xfrm>
        </p:spPr>
        <p:txBody>
          <a:bodyPr/>
          <a:lstStyle/>
          <a:p>
            <a:r>
              <a:rPr lang="en-US" sz="3800" smtClean="0">
                <a:solidFill>
                  <a:schemeClr val="bg1"/>
                </a:solidFill>
                <a:latin typeface="Arial Black" pitchFamily="34" charset="0"/>
              </a:rPr>
              <a:t>+ The Call+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1381125"/>
            <a:ext cx="8642350" cy="5365750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We are praying that congregations of the Parish and other churches and individuals </a:t>
            </a: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be willing to partner with Hope in this Call and  providing the financial support for the Encompass Ministry portion of the Call.</a:t>
            </a: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endParaRPr lang="en-US" smtClean="0">
              <a:solidFill>
                <a:schemeClr val="bg1"/>
              </a:solidFill>
            </a:endParaRP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If funding can be developed, then Hope Lutheran will vote to Call me to a 3-year Term Call with 50% of my time devoted to the Parish’s Encompass Ministry.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479425" y="293688"/>
            <a:ext cx="8642350" cy="925512"/>
          </a:xfrm>
        </p:spPr>
        <p:txBody>
          <a:bodyPr/>
          <a:lstStyle/>
          <a:p>
            <a:r>
              <a:rPr lang="en-US" sz="3800" smtClean="0">
                <a:solidFill>
                  <a:schemeClr val="bg1"/>
                </a:solidFill>
                <a:latin typeface="Arial Black" pitchFamily="34" charset="0"/>
              </a:rPr>
              <a:t>+ The Structure 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1544638"/>
            <a:ext cx="8642350" cy="5314950"/>
          </a:xfrm>
        </p:spPr>
        <p:txBody>
          <a:bodyPr/>
          <a:lstStyle/>
          <a:p>
            <a:pPr>
              <a:tabLst>
                <a:tab pos="482600" algn="l"/>
              </a:tabLst>
            </a:pPr>
            <a:r>
              <a:rPr lang="en-US" sz="3200" smtClean="0">
                <a:solidFill>
                  <a:schemeClr val="bg1"/>
                </a:solidFill>
              </a:rPr>
              <a:t>Hope will issue the Call and then release 50% of my time back to the parish.</a:t>
            </a:r>
          </a:p>
          <a:p>
            <a:pPr>
              <a:tabLst>
                <a:tab pos="482600" algn="l"/>
              </a:tabLst>
            </a:pPr>
            <a:r>
              <a:rPr lang="en-US" sz="3200" smtClean="0">
                <a:solidFill>
                  <a:schemeClr val="bg1"/>
                </a:solidFill>
              </a:rPr>
              <a:t>Hope will provide administration of finances , development of funding, accounting, insurance, etc. </a:t>
            </a:r>
          </a:p>
          <a:p>
            <a:pPr>
              <a:tabLst>
                <a:tab pos="482600" algn="l"/>
              </a:tabLst>
            </a:pPr>
            <a:r>
              <a:rPr lang="en-US" sz="3200" smtClean="0">
                <a:solidFill>
                  <a:schemeClr val="bg1"/>
                </a:solidFill>
              </a:rPr>
              <a:t>The Encompass Supervisory Board will be made up of:</a:t>
            </a:r>
          </a:p>
          <a:p>
            <a:pPr marL="482600" lvl="1" indent="0">
              <a:buFont typeface="Arial" charset="0"/>
              <a:buNone/>
              <a:tabLst>
                <a:tab pos="482600" algn="l"/>
              </a:tabLst>
            </a:pPr>
            <a:r>
              <a:rPr lang="en-US" sz="2700" smtClean="0">
                <a:solidFill>
                  <a:schemeClr val="bg1"/>
                </a:solidFill>
              </a:rPr>
              <a:t>+ Pr. Anne Carlson, Pr. Ernest Brooks &amp; Pr. John Sullivan</a:t>
            </a:r>
          </a:p>
          <a:p>
            <a:pPr marL="482600" lvl="1" indent="0">
              <a:buFont typeface="Arial" charset="0"/>
              <a:buNone/>
              <a:tabLst>
                <a:tab pos="482600" algn="l"/>
              </a:tabLst>
            </a:pPr>
            <a:r>
              <a:rPr lang="en-US" sz="2700" smtClean="0">
                <a:solidFill>
                  <a:schemeClr val="bg1"/>
                </a:solidFill>
              </a:rPr>
              <a:t>as well as members from the supporting congregations.</a:t>
            </a:r>
          </a:p>
          <a:p>
            <a:pPr marL="482600" lvl="1" indent="0">
              <a:buFont typeface="Arial" charset="0"/>
              <a:buNone/>
              <a:tabLst>
                <a:tab pos="482600" algn="l"/>
              </a:tabLst>
            </a:pPr>
            <a:endParaRPr lang="en-US" sz="2700" smtClean="0">
              <a:solidFill>
                <a:schemeClr val="bg1"/>
              </a:solidFill>
            </a:endParaRPr>
          </a:p>
          <a:p>
            <a:pPr>
              <a:tabLst>
                <a:tab pos="482600" algn="l"/>
              </a:tabLst>
            </a:pPr>
            <a:endParaRPr lang="en-US" sz="32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479425" y="293688"/>
            <a:ext cx="8642350" cy="438150"/>
          </a:xfrm>
        </p:spPr>
        <p:txBody>
          <a:bodyPr/>
          <a:lstStyle/>
          <a:p>
            <a:r>
              <a:rPr lang="en-US" sz="3800" smtClean="0">
                <a:solidFill>
                  <a:schemeClr val="bg1"/>
                </a:solidFill>
                <a:latin typeface="Arial Black" pitchFamily="34" charset="0"/>
              </a:rPr>
              <a:t> + Supervisory Board + </a:t>
            </a:r>
            <a:endParaRPr lang="en-US" sz="3800" smtClean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1138238"/>
            <a:ext cx="8642350" cy="4827587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   Supervisory Board duties will include: </a:t>
            </a:r>
          </a:p>
          <a:p>
            <a:pPr marL="0" indent="0">
              <a:lnSpc>
                <a:spcPct val="90000"/>
              </a:lnSpc>
            </a:pPr>
            <a:endParaRPr lang="en-US" sz="3200" smtClean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</a:rPr>
              <a:t>Interpretation of the program to other entities (a group to speak on the ministry’s behalf)</a:t>
            </a:r>
          </a:p>
          <a:p>
            <a:pPr marL="0" indent="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</a:rPr>
              <a:t>Audit of expenses </a:t>
            </a:r>
          </a:p>
          <a:p>
            <a:pPr marL="0" indent="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</a:rPr>
              <a:t>Set policy for outreach ministry</a:t>
            </a:r>
          </a:p>
          <a:p>
            <a:pPr marL="0" indent="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</a:rPr>
              <a:t>Audit programs</a:t>
            </a:r>
          </a:p>
          <a:p>
            <a:pPr marL="0" indent="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</a:rPr>
              <a:t>Job description</a:t>
            </a:r>
          </a:p>
          <a:p>
            <a:pPr marL="0" indent="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</a:rPr>
              <a:t>Setting up of the Board of Directors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Box 3"/>
          <p:cNvSpPr txBox="1">
            <a:spLocks noChangeArrowheads="1"/>
          </p:cNvSpPr>
          <p:nvPr/>
        </p:nvSpPr>
        <p:spPr bwMode="auto">
          <a:xfrm>
            <a:off x="560388" y="244475"/>
            <a:ext cx="8561387" cy="610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>
            <a:spAutoFit/>
          </a:bodyPr>
          <a:lstStyle/>
          <a:p>
            <a:pPr algn="ctr" defTabSz="966788">
              <a:spcBef>
                <a:spcPts val="950"/>
              </a:spcBef>
            </a:pPr>
            <a:r>
              <a:rPr lang="en-US" sz="3400" b="1">
                <a:solidFill>
                  <a:schemeClr val="bg1"/>
                </a:solidFill>
                <a:latin typeface="Arial Black" pitchFamily="34" charset="0"/>
              </a:rPr>
              <a:t>+  </a:t>
            </a:r>
            <a:r>
              <a:rPr lang="en-US" sz="3800" b="1">
                <a:solidFill>
                  <a:schemeClr val="bg1"/>
                </a:solidFill>
                <a:latin typeface="Arial Black" pitchFamily="34" charset="0"/>
              </a:rPr>
              <a:t>Funding</a:t>
            </a:r>
            <a:r>
              <a:rPr lang="en-US" sz="3400" b="1">
                <a:solidFill>
                  <a:schemeClr val="bg1"/>
                </a:solidFill>
                <a:latin typeface="Arial Black" pitchFamily="34" charset="0"/>
              </a:rPr>
              <a:t>  +</a:t>
            </a:r>
          </a:p>
          <a:p>
            <a:pPr defTabSz="966788">
              <a:spcBef>
                <a:spcPts val="950"/>
              </a:spcBef>
            </a:pPr>
            <a:endParaRPr lang="en-US" sz="3400">
              <a:solidFill>
                <a:schemeClr val="bg1"/>
              </a:solidFill>
              <a:latin typeface="Calibri" pitchFamily="34" charset="0"/>
            </a:endParaRPr>
          </a:p>
          <a:p>
            <a:pPr defTabSz="966788">
              <a:spcBef>
                <a:spcPts val="950"/>
              </a:spcBef>
            </a:pPr>
            <a:r>
              <a:rPr lang="en-US" sz="3400">
                <a:solidFill>
                  <a:schemeClr val="bg1"/>
                </a:solidFill>
                <a:latin typeface="Calibri" pitchFamily="34" charset="0"/>
              </a:rPr>
              <a:t>Through a special gift, Hope can support 50% of my salary and my entire housing allowance.</a:t>
            </a:r>
          </a:p>
          <a:p>
            <a:pPr defTabSz="966788">
              <a:spcBef>
                <a:spcPts val="950"/>
              </a:spcBef>
            </a:pPr>
            <a:endParaRPr lang="en-US" sz="3400">
              <a:solidFill>
                <a:schemeClr val="bg1"/>
              </a:solidFill>
              <a:latin typeface="Calibri" pitchFamily="34" charset="0"/>
            </a:endParaRPr>
          </a:p>
          <a:p>
            <a:pPr defTabSz="966788">
              <a:spcBef>
                <a:spcPts val="950"/>
              </a:spcBef>
            </a:pPr>
            <a:r>
              <a:rPr lang="en-US" sz="3400">
                <a:solidFill>
                  <a:schemeClr val="bg1"/>
                </a:solidFill>
                <a:latin typeface="Calibri" pitchFamily="34" charset="0"/>
              </a:rPr>
              <a:t>The remainder of my salary, along with 50% of Portico Retirement and benefits will need to come from the Parish and other sources to help develop the Encompass Ministry to the Santa Clara County Homeless.</a:t>
            </a:r>
            <a:endParaRPr lang="en-US" sz="3400">
              <a:latin typeface="Calibri" pitchFamily="34" charset="0"/>
            </a:endParaRPr>
          </a:p>
          <a:p>
            <a:pPr defTabSz="966788"/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79425" y="211138"/>
            <a:ext cx="8642350" cy="1057275"/>
          </a:xfrm>
        </p:spPr>
        <p:txBody>
          <a:bodyPr/>
          <a:lstStyle/>
          <a:p>
            <a:r>
              <a:rPr lang="en-US" sz="3800" smtClean="0">
                <a:solidFill>
                  <a:schemeClr val="bg1"/>
                </a:solidFill>
                <a:latin typeface="Arial Black" pitchFamily="34" charset="0"/>
              </a:rPr>
              <a:t>+ The Cost 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1381125"/>
            <a:ext cx="8642350" cy="536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>
                <a:solidFill>
                  <a:schemeClr val="bg1"/>
                </a:solidFill>
              </a:rPr>
              <a:t>The annual cost of this ministry involves compensation and program expenses.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solidFill>
                  <a:schemeClr val="bg1"/>
                </a:solidFill>
              </a:rPr>
              <a:t>The entry level for a first Call is 50K salary plus benefits:  $82,300. 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solidFill>
                  <a:schemeClr val="bg1"/>
                </a:solidFill>
              </a:rPr>
              <a:t>Split between Hope and the SCVLP, the amount of $41,150 each.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solidFill>
                  <a:schemeClr val="bg1"/>
                </a:solidFill>
              </a:rPr>
              <a:t>Estimated program expenses for the first year will be  $500 for Word and Sacrament </a:t>
            </a:r>
            <a:r>
              <a:rPr lang="en-US" sz="3200" dirty="0" smtClean="0">
                <a:solidFill>
                  <a:schemeClr val="bg1"/>
                </a:solidFill>
              </a:rPr>
              <a:t>supplies.</a:t>
            </a:r>
            <a:endParaRPr lang="en-US" sz="3200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3200" dirty="0" smtClean="0">
                <a:solidFill>
                  <a:schemeClr val="bg1"/>
                </a:solidFill>
              </a:rPr>
              <a:t>As additional needs arise, such as wheelchairs, clothing, food vouchers, etc., they will be shared with the congregations of the parish.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479425" y="80963"/>
            <a:ext cx="8642350" cy="1219200"/>
          </a:xfrm>
        </p:spPr>
        <p:txBody>
          <a:bodyPr/>
          <a:lstStyle/>
          <a:p>
            <a:r>
              <a:rPr lang="en-US" sz="3800" b="1" smtClean="0">
                <a:solidFill>
                  <a:schemeClr val="bg1"/>
                </a:solidFill>
                <a:latin typeface="Arial Black" pitchFamily="34" charset="0"/>
              </a:rPr>
              <a:t>+ What are we asking for? 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0475"/>
            <a:ext cx="9601200" cy="5445125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Support from churches for the </a:t>
            </a: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Encompass Ministry to Santa Clara County Homeless</a:t>
            </a: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in the amount of:</a:t>
            </a:r>
          </a:p>
          <a:p>
            <a:pPr marL="0" indent="0" algn="ctr">
              <a:lnSpc>
                <a:spcPct val="90000"/>
              </a:lnSpc>
              <a:spcBef>
                <a:spcPts val="1900"/>
              </a:spcBef>
              <a:buFont typeface="Arial" charset="0"/>
              <a:buNone/>
            </a:pPr>
            <a:r>
              <a:rPr lang="en-US" sz="6000" dirty="0" smtClean="0">
                <a:solidFill>
                  <a:schemeClr val="bg1"/>
                </a:solidFill>
                <a:latin typeface="Arial Black" pitchFamily="34" charset="0"/>
              </a:rPr>
              <a:t>$</a:t>
            </a:r>
            <a:r>
              <a:rPr lang="en-US" sz="6000" dirty="0" smtClean="0">
                <a:solidFill>
                  <a:schemeClr val="bg1"/>
                </a:solidFill>
                <a:latin typeface="Arial Black" pitchFamily="34" charset="0"/>
              </a:rPr>
              <a:t>41,150</a:t>
            </a:r>
            <a:endParaRPr lang="en-US" sz="60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We realize that today as an Assembly Voting Member  you may not be to speak on behalf of your church. </a:t>
            </a:r>
          </a:p>
          <a:p>
            <a:pPr marL="0" indent="0" algn="ctr">
              <a:spcBef>
                <a:spcPct val="35000"/>
              </a:spcBef>
              <a:buFont typeface="Arial" charset="0"/>
              <a:buNone/>
            </a:pPr>
            <a:r>
              <a:rPr lang="en-US" sz="4700" dirty="0" smtClean="0">
                <a:solidFill>
                  <a:schemeClr val="bg1"/>
                </a:solidFill>
              </a:rPr>
              <a:t>Please, take and  return an …</a:t>
            </a:r>
          </a:p>
          <a:p>
            <a:pPr marL="0" indent="0" algn="ctr">
              <a:spcBef>
                <a:spcPct val="35000"/>
              </a:spcBef>
              <a:buFont typeface="Arial" charset="0"/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Black" pitchFamily="34" charset="0"/>
              </a:rPr>
              <a:t>“INTENTION/PLEDGE FORM”</a:t>
            </a:r>
            <a:endParaRPr lang="en-US" sz="44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0" y="161925"/>
            <a:ext cx="9601200" cy="12192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1"/>
                </a:solidFill>
                <a:latin typeface="Arial Black" pitchFamily="34" charset="0"/>
              </a:rPr>
              <a:t>+ </a:t>
            </a:r>
            <a:r>
              <a:rPr lang="en-US" sz="4800" dirty="0" smtClean="0">
                <a:solidFill>
                  <a:schemeClr val="bg1"/>
                </a:solidFill>
                <a:latin typeface="Arial Black" pitchFamily="34" charset="0"/>
              </a:rPr>
              <a:t>$</a:t>
            </a:r>
            <a:r>
              <a:rPr lang="en-US" sz="4800" dirty="0" smtClean="0">
                <a:solidFill>
                  <a:schemeClr val="bg1"/>
                </a:solidFill>
                <a:latin typeface="Arial Black" pitchFamily="34" charset="0"/>
              </a:rPr>
              <a:t>41,150 </a:t>
            </a:r>
            <a:r>
              <a:rPr lang="en-US" sz="4800" b="1" dirty="0" smtClean="0">
                <a:solidFill>
                  <a:schemeClr val="bg1"/>
                </a:solidFill>
                <a:latin typeface="Arial Black" pitchFamily="34" charset="0"/>
              </a:rPr>
              <a:t>is a Big Number 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338" y="1544638"/>
            <a:ext cx="9280525" cy="5608637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900" smtClean="0">
                <a:solidFill>
                  <a:schemeClr val="bg1"/>
                </a:solidFill>
              </a:rPr>
              <a:t>But already three churches have expressed their interest in supporting the Encompass Ministry and are considering significant gifts:</a:t>
            </a:r>
          </a:p>
          <a:p>
            <a:pPr marL="0" indent="0" algn="ctr">
              <a:lnSpc>
                <a:spcPct val="90000"/>
              </a:lnSpc>
              <a:spcBef>
                <a:spcPts val="1900"/>
              </a:spcBef>
              <a:buFont typeface="Arial" charset="0"/>
              <a:buNone/>
            </a:pPr>
            <a:r>
              <a:rPr lang="en-US" sz="2900" smtClean="0">
                <a:solidFill>
                  <a:schemeClr val="bg1"/>
                </a:solidFill>
              </a:rPr>
              <a:t>+  New Creation Lutheran Church, San Jose  +</a:t>
            </a:r>
          </a:p>
          <a:p>
            <a:pPr marL="0" indent="0" algn="ctr">
              <a:lnSpc>
                <a:spcPct val="90000"/>
              </a:lnSpc>
              <a:spcBef>
                <a:spcPts val="1900"/>
              </a:spcBef>
              <a:buFont typeface="Arial" charset="0"/>
              <a:buNone/>
            </a:pPr>
            <a:r>
              <a:rPr lang="en-US" sz="2900" smtClean="0">
                <a:solidFill>
                  <a:schemeClr val="bg1"/>
                </a:solidFill>
              </a:rPr>
              <a:t>+  Hope Lutheran Church, Santa Clara  +</a:t>
            </a:r>
          </a:p>
          <a:p>
            <a:pPr marL="0" indent="0" algn="ctr">
              <a:lnSpc>
                <a:spcPct val="90000"/>
              </a:lnSpc>
              <a:spcBef>
                <a:spcPts val="1900"/>
              </a:spcBef>
              <a:buFont typeface="Arial" charset="0"/>
              <a:buNone/>
            </a:pPr>
            <a:r>
              <a:rPr lang="en-US" sz="2900" smtClean="0">
                <a:solidFill>
                  <a:schemeClr val="bg1"/>
                </a:solidFill>
              </a:rPr>
              <a:t>+  St. Francis Lutheran Church, San Francisco  +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en-US" sz="4300" smtClean="0">
              <a:solidFill>
                <a:schemeClr val="bg1"/>
              </a:solidFill>
            </a:endParaRP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4300" smtClean="0">
                <a:solidFill>
                  <a:schemeClr val="bg1"/>
                </a:solidFill>
              </a:rPr>
              <a:t>Please, take and  return an … 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5800" b="1" smtClean="0">
                <a:solidFill>
                  <a:schemeClr val="bg1"/>
                </a:solidFill>
              </a:rPr>
              <a:t>“INTENTION/PLEDGE FORM”</a:t>
            </a:r>
            <a:r>
              <a:rPr lang="en-US" sz="4300" smtClean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823</Words>
  <Application>Microsoft Office PowerPoint</Application>
  <PresentationFormat>Custom</PresentationFormat>
  <Paragraphs>109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Acrobat Document</vt:lpstr>
      <vt:lpstr>PowerPoint Presentation</vt:lpstr>
      <vt:lpstr>+  Encompass  +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May 23, 2014, the City of San Jose reported at what age people first  experience homelessness:    </vt:lpstr>
      <vt:lpstr>PowerPoint Presentation</vt:lpstr>
      <vt:lpstr>PowerPoint Presentation</vt:lpstr>
      <vt:lpstr>And . . 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+  The Vision  + </vt:lpstr>
      <vt:lpstr>+ The Call+</vt:lpstr>
      <vt:lpstr>+ The Structure +</vt:lpstr>
      <vt:lpstr> + Supervisory Board + </vt:lpstr>
      <vt:lpstr>PowerPoint Presentation</vt:lpstr>
      <vt:lpstr>+ The Cost +</vt:lpstr>
      <vt:lpstr>+ What are we asking for? +</vt:lpstr>
      <vt:lpstr>+ $41,150 is a Big Number +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central</dc:creator>
  <cp:lastModifiedBy>central</cp:lastModifiedBy>
  <cp:revision>61</cp:revision>
  <dcterms:created xsi:type="dcterms:W3CDTF">2014-10-08T20:06:50Z</dcterms:created>
  <dcterms:modified xsi:type="dcterms:W3CDTF">2014-10-12T11:55:28Z</dcterms:modified>
</cp:coreProperties>
</file>