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302" r:id="rId4"/>
    <p:sldId id="29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4" r:id="rId21"/>
    <p:sldId id="276" r:id="rId22"/>
    <p:sldId id="277" r:id="rId23"/>
    <p:sldId id="301" r:id="rId24"/>
    <p:sldId id="278" r:id="rId25"/>
    <p:sldId id="279" r:id="rId26"/>
    <p:sldId id="280" r:id="rId27"/>
    <p:sldId id="299" r:id="rId28"/>
    <p:sldId id="298" r:id="rId29"/>
    <p:sldId id="281" r:id="rId30"/>
    <p:sldId id="296" r:id="rId31"/>
    <p:sldId id="288" r:id="rId32"/>
    <p:sldId id="282" r:id="rId33"/>
    <p:sldId id="283" r:id="rId34"/>
    <p:sldId id="284" r:id="rId35"/>
    <p:sldId id="285" r:id="rId36"/>
    <p:sldId id="286" r:id="rId37"/>
    <p:sldId id="287" r:id="rId38"/>
    <p:sldId id="289" r:id="rId39"/>
    <p:sldId id="290" r:id="rId40"/>
    <p:sldId id="291" r:id="rId41"/>
    <p:sldId id="292" r:id="rId42"/>
    <p:sldId id="293" r:id="rId43"/>
    <p:sldId id="300" r:id="rId44"/>
    <p:sldId id="294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4C92"/>
    <a:srgbClr val="331E54"/>
    <a:srgbClr val="2B174B"/>
    <a:srgbClr val="666666"/>
    <a:srgbClr val="553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196"/>
    <p:restoredTop sz="94661"/>
  </p:normalViewPr>
  <p:slideViewPr>
    <p:cSldViewPr snapToGrid="0" snapToObjects="1">
      <p:cViewPr>
        <p:scale>
          <a:sx n="74" d="100"/>
          <a:sy n="74" d="100"/>
        </p:scale>
        <p:origin x="1336" y="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ECB7F-C444-4769-8EB1-E47BF335E0B9}" type="datetimeFigureOut">
              <a:rPr lang="en-US" smtClean="0"/>
              <a:t>5/17/17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7BA96-BE00-463C-B557-7A18A6362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8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65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59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20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41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62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69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BA96-BE00-463C-B557-7A18A63620E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1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06932"/>
            <a:ext cx="7772400" cy="169119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 spc="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PROJECT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3918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i="1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sz="1000" i="0" spc="3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33700" y="3454995"/>
            <a:ext cx="3276600" cy="38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578" y="6001752"/>
            <a:ext cx="1969783" cy="42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7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513"/>
            <a:ext cx="8229600" cy="7421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000" baseline="0">
                <a:solidFill>
                  <a:srgbClr val="331E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8256"/>
            <a:ext cx="8229600" cy="3503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5743195"/>
            <a:ext cx="8686800" cy="8890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309688"/>
            <a:ext cx="8229600" cy="658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1">
                <a:solidFill>
                  <a:srgbClr val="6A4C9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783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rgbClr val="6A4C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1451576"/>
            <a:ext cx="8069881" cy="2015829"/>
          </a:xfrm>
          <a:prstGeom prst="rect">
            <a:avLst/>
          </a:prstGeom>
        </p:spPr>
        <p:txBody>
          <a:bodyPr anchor="t"/>
          <a:lstStyle>
            <a:lvl1pPr algn="l">
              <a:defRPr sz="4000" b="0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4000" spc="300" dirty="0" smtClean="0">
                <a:solidFill>
                  <a:srgbClr val="FFFFFF"/>
                </a:solidFill>
                <a:latin typeface="Verdana"/>
                <a:cs typeface="Verdana"/>
              </a:rPr>
              <a:t>EPERIBUS QUUNT </a:t>
            </a:r>
            <a:br>
              <a:rPr lang="en-US" sz="4000" spc="300" dirty="0" smtClean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en-US" sz="4000" spc="300" dirty="0" smtClean="0">
                <a:solidFill>
                  <a:srgbClr val="FFFFFF"/>
                </a:solidFill>
                <a:latin typeface="Verdana"/>
                <a:cs typeface="Verdana"/>
              </a:rPr>
              <a:t>MILIS MINTENT UTENDEM APIS REM?</a:t>
            </a:r>
            <a:endParaRPr lang="en-US" sz="4000" spc="30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8640" y="3557765"/>
            <a:ext cx="8069881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Maxime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nus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maximil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ictation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endis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natio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Ut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fugias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verciis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eumquis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saectatibus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sitat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eaquis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simolorum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re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cuptat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laute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volor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magnis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et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quia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coriaecta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si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aut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evellaceaqui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nus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ducilig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nienditis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ello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mos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volestiisin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nonsenderspe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dolorum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consequas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nimperi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omnis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dundam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con non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reium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fugitatus</a:t>
            </a:r>
            <a:r>
              <a:rPr lang="en-US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lang="en-US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47688" y="322228"/>
            <a:ext cx="8069618" cy="4751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52561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8600" y="5743195"/>
            <a:ext cx="8686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9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rgbClr val="331E5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Relationship Id="rId3" Type="http://schemas.openxmlformats.org/officeDocument/2006/relationships/image" Target="../media/image1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tiff"/><Relationship Id="rId3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4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a-Ft2BMNnQ" TargetMode="External"/><Relationship Id="rId3" Type="http://schemas.openxmlformats.org/officeDocument/2006/relationships/image" Target="../media/image4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4" Type="http://schemas.openxmlformats.org/officeDocument/2006/relationships/image" Target="../media/image52.tiff"/><Relationship Id="rId5" Type="http://schemas.openxmlformats.org/officeDocument/2006/relationships/image" Target="../media/image53.tiff"/><Relationship Id="rId6" Type="http://schemas.openxmlformats.org/officeDocument/2006/relationships/image" Target="../media/image5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png"/><Relationship Id="rId6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Sacred Digital Connections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Digital Media as a </a:t>
            </a:r>
          </a:p>
          <a:p>
            <a:r>
              <a:rPr lang="en-US" sz="4000" dirty="0" smtClean="0"/>
              <a:t>Tool for Ministry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6358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451576"/>
            <a:ext cx="8069881" cy="1183469"/>
          </a:xfrm>
        </p:spPr>
        <p:txBody>
          <a:bodyPr/>
          <a:lstStyle/>
          <a:p>
            <a:r>
              <a:rPr lang="en-US" sz="3200" u="sng" dirty="0" smtClean="0"/>
              <a:t>Desta </a:t>
            </a:r>
            <a:r>
              <a:rPr lang="en-US" sz="3200" u="sng" dirty="0" err="1" smtClean="0"/>
              <a:t>Goehner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Director of Congregational Relations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688" y="2774745"/>
            <a:ext cx="8069881" cy="2143507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About.me</a:t>
            </a:r>
            <a:r>
              <a:rPr lang="en-US" sz="2000" dirty="0" smtClean="0"/>
              <a:t>/</a:t>
            </a:r>
            <a:r>
              <a:rPr lang="en-US" sz="2000" dirty="0" err="1" smtClean="0"/>
              <a:t>DestaG</a:t>
            </a:r>
            <a:endParaRPr lang="en-US" sz="2000" dirty="0" smtClean="0"/>
          </a:p>
          <a:p>
            <a:endParaRPr lang="en-US" sz="1000" dirty="0" smtClean="0"/>
          </a:p>
          <a:p>
            <a:r>
              <a:rPr lang="en-US" sz="2000" dirty="0" smtClean="0"/>
              <a:t>Twitter &amp; Instagram: @</a:t>
            </a:r>
            <a:r>
              <a:rPr lang="en-US" sz="2000" dirty="0" err="1" smtClean="0"/>
              <a:t>DestaG</a:t>
            </a:r>
            <a:endParaRPr lang="en-US" sz="2000" dirty="0" smtClean="0"/>
          </a:p>
          <a:p>
            <a:endParaRPr lang="en-US" sz="1000" dirty="0" smtClean="0"/>
          </a:p>
          <a:p>
            <a:r>
              <a:rPr lang="en-US" sz="2000" dirty="0" err="1" smtClean="0"/>
              <a:t>Desta@CalLutheran.edu</a:t>
            </a:r>
            <a:endParaRPr lang="en-US" sz="2000" dirty="0" smtClean="0"/>
          </a:p>
          <a:p>
            <a:endParaRPr lang="en-US" sz="1000" dirty="0"/>
          </a:p>
          <a:p>
            <a:r>
              <a:rPr lang="en-US" sz="2000" dirty="0" smtClean="0"/>
              <a:t>#</a:t>
            </a:r>
            <a:r>
              <a:rPr lang="en-US" sz="2000" dirty="0" err="1" smtClean="0"/>
              <a:t>CLUConnect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079" y="5057952"/>
            <a:ext cx="1496835" cy="1496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39" y="4918252"/>
            <a:ext cx="2368313" cy="1776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891" y="5317430"/>
            <a:ext cx="99060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259" y="5172475"/>
            <a:ext cx="1296047" cy="12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399" y="1468829"/>
            <a:ext cx="8069881" cy="2015829"/>
          </a:xfrm>
        </p:spPr>
        <p:txBody>
          <a:bodyPr/>
          <a:lstStyle/>
          <a:p>
            <a:r>
              <a:rPr lang="en-US" dirty="0" smtClean="0"/>
              <a:t>Who are you?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Your experience with digital and/or social media?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- Personally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- As a congregation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0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" y="497298"/>
            <a:ext cx="8844719" cy="58964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35" y="878208"/>
            <a:ext cx="3944037" cy="21129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 smtClean="0"/>
              <a:t>May the words of my mouth, </a:t>
            </a:r>
            <a:br>
              <a:rPr lang="en-US" sz="2000" dirty="0" smtClean="0"/>
            </a:br>
            <a:r>
              <a:rPr lang="en-US" sz="2000" dirty="0" smtClean="0"/>
              <a:t>and the meditations of my heart in this place – </a:t>
            </a:r>
            <a:br>
              <a:rPr lang="en-US" sz="2000" dirty="0" smtClean="0"/>
            </a:br>
            <a:r>
              <a:rPr lang="en-US" sz="2000" dirty="0" smtClean="0"/>
              <a:t>our thoughts, our notes, </a:t>
            </a:r>
            <a:br>
              <a:rPr lang="en-US" sz="2000" dirty="0" smtClean="0"/>
            </a:br>
            <a:r>
              <a:rPr lang="en-US" sz="2000" dirty="0" smtClean="0"/>
              <a:t>our tweets, our Facebook and Instagram posts –             </a:t>
            </a:r>
            <a:br>
              <a:rPr lang="en-US" sz="2000" dirty="0" smtClean="0"/>
            </a:br>
            <a:r>
              <a:rPr lang="en-US" sz="2000" dirty="0" smtClean="0"/>
              <a:t>be acceptable in your sight, O God, because you are our Rock and our Redeemer. Amen.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		</a:t>
            </a:r>
            <a:r>
              <a:rPr lang="en-US" sz="1100" i="1" dirty="0" smtClean="0"/>
              <a:t>- Pastor Jason Chestnut (@</a:t>
            </a:r>
            <a:r>
              <a:rPr lang="en-US" sz="1100" i="1" dirty="0" err="1" smtClean="0"/>
              <a:t>crazypastor</a:t>
            </a:r>
            <a:r>
              <a:rPr lang="en-US" sz="1100" i="1" dirty="0" smtClean="0"/>
              <a:t>) 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28284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Digital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2594"/>
            <a:ext cx="3092245" cy="335964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Internet, </a:t>
            </a:r>
            <a:r>
              <a:rPr lang="en-US" dirty="0" smtClean="0"/>
              <a:t>web-based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Media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Email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Digital newsletters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Blogs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Texting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Mobile </a:t>
            </a:r>
            <a:r>
              <a:rPr lang="en-US" dirty="0"/>
              <a:t>apps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Content that can be created, viewed, distributed, modified and preserved on computers and mobile devices.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222" y="1884544"/>
            <a:ext cx="4396572" cy="309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5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39" y="379860"/>
            <a:ext cx="8069881" cy="2015829"/>
          </a:xfrm>
        </p:spPr>
        <p:txBody>
          <a:bodyPr/>
          <a:lstStyle/>
          <a:p>
            <a:pPr algn="ctr"/>
            <a:r>
              <a:rPr lang="en-US" dirty="0" smtClean="0"/>
              <a:t>Changing the Way We Live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11229" y="1682741"/>
            <a:ext cx="3204114" cy="285135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Verdana" charset="0"/>
                <a:ea typeface="Verdana" charset="0"/>
                <a:cs typeface="Verdana" charset="0"/>
              </a:rPr>
              <a:t>Digital social media and mobile technologies have changed the way most people interact </a:t>
            </a:r>
            <a:endParaRPr lang="en-US" sz="2000" dirty="0" smtClean="0">
              <a:latin typeface="Verdana" charset="0"/>
              <a:ea typeface="Verdana" charset="0"/>
              <a:cs typeface="Verdana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latin typeface="Verdana" charset="0"/>
                <a:ea typeface="Verdana" charset="0"/>
                <a:cs typeface="Verdana" charset="0"/>
              </a:rPr>
              <a:t>with </a:t>
            </a:r>
            <a:r>
              <a:rPr lang="en-US" sz="2000" dirty="0">
                <a:latin typeface="Verdana" charset="0"/>
                <a:ea typeface="Verdana" charset="0"/>
                <a:cs typeface="Verdana" charset="0"/>
              </a:rPr>
              <a:t>others, </a:t>
            </a:r>
            <a:endParaRPr lang="en-US" sz="2000" dirty="0" smtClean="0">
              <a:latin typeface="Verdana" charset="0"/>
              <a:ea typeface="Verdana" charset="0"/>
              <a:cs typeface="Verdana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latin typeface="Verdana" charset="0"/>
                <a:ea typeface="Verdana" charset="0"/>
                <a:cs typeface="Verdana" charset="0"/>
              </a:rPr>
              <a:t>communicate</a:t>
            </a:r>
            <a:r>
              <a:rPr lang="en-US" sz="2000" dirty="0">
                <a:latin typeface="Verdana" charset="0"/>
                <a:ea typeface="Verdana" charset="0"/>
                <a:cs typeface="Verdana" charset="0"/>
              </a:rPr>
              <a:t>, organize, </a:t>
            </a:r>
            <a:endParaRPr lang="en-US" sz="2000" dirty="0" smtClean="0">
              <a:latin typeface="Verdana" charset="0"/>
              <a:ea typeface="Verdana" charset="0"/>
              <a:cs typeface="Verdana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latin typeface="Verdana" charset="0"/>
                <a:ea typeface="Verdana" charset="0"/>
                <a:cs typeface="Verdana" charset="0"/>
              </a:rPr>
              <a:t>and </a:t>
            </a:r>
            <a:r>
              <a:rPr lang="en-US" sz="2000" dirty="0">
                <a:latin typeface="Verdana" charset="0"/>
                <a:ea typeface="Verdana" charset="0"/>
                <a:cs typeface="Verdana" charset="0"/>
              </a:rPr>
              <a:t>participate in communities.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60" y="2120385"/>
            <a:ext cx="4060723" cy="304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9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Digital Media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153"/>
            <a:ext cx="3790335" cy="35039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 smtClean="0"/>
              <a:t>Just </a:t>
            </a:r>
            <a:r>
              <a:rPr lang="en-US" sz="1600" dirty="0"/>
              <a:t>Last Year</a:t>
            </a:r>
            <a:r>
              <a:rPr lang="en-US" sz="16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Worldwide </a:t>
            </a:r>
            <a:r>
              <a:rPr lang="en-US" sz="1600" dirty="0"/>
              <a:t>social media users exceeded 2 </a:t>
            </a:r>
            <a:r>
              <a:rPr lang="en-US" sz="1600" dirty="0" smtClean="0"/>
              <a:t>billion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Global </a:t>
            </a:r>
            <a:r>
              <a:rPr lang="en-US" sz="1600" dirty="0"/>
              <a:t>internet users passed </a:t>
            </a:r>
            <a:r>
              <a:rPr lang="en-US" sz="1600" dirty="0" smtClean="0"/>
              <a:t>   3 billion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Active </a:t>
            </a:r>
            <a:r>
              <a:rPr lang="en-US" sz="1600" dirty="0"/>
              <a:t>mobile connections surpassed the total world population in December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27" y="1468153"/>
            <a:ext cx="4771434" cy="35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Gutenberg Press of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9652" y="1580125"/>
            <a:ext cx="3977148" cy="35039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internet and social media are the Gutenberg Press of this century.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Powerful tools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Share </a:t>
            </a:r>
            <a:r>
              <a:rPr lang="en-US" dirty="0"/>
              <a:t>information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Listen </a:t>
            </a:r>
            <a:r>
              <a:rPr lang="en-US" dirty="0"/>
              <a:t>to and build community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Spread </a:t>
            </a:r>
            <a:r>
              <a:rPr lang="en-US" dirty="0"/>
              <a:t>the Good </a:t>
            </a:r>
            <a:r>
              <a:rPr lang="en-US" dirty="0" smtClean="0"/>
              <a:t>News (like </a:t>
            </a:r>
            <a:r>
              <a:rPr lang="en-US" dirty="0"/>
              <a:t>Martin Luther did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1580125"/>
            <a:ext cx="4151070" cy="27362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9884" y="4522839"/>
            <a:ext cx="4151070" cy="75708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Above: The first document printed on the Gutenberg Press – the Holy Bible</a:t>
            </a:r>
          </a:p>
        </p:txBody>
      </p:sp>
    </p:spTree>
    <p:extLst>
      <p:ext uri="{BB962C8B-B14F-4D97-AF65-F5344CB8AC3E}">
        <p14:creationId xmlns:p14="http://schemas.microsoft.com/office/powerpoint/2010/main" val="195763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Technology &amp; Ministry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08903"/>
            <a:ext cx="4508090" cy="326132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have the opportunity to use ever-changing social media tools to share the Good News in new ways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Luther bridged the gap between clergy and lay </a:t>
            </a:r>
            <a:r>
              <a:rPr lang="en-US" dirty="0" smtClean="0"/>
              <a:t>people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Social </a:t>
            </a:r>
            <a:r>
              <a:rPr lang="en-US" dirty="0"/>
              <a:t>media can do the same</a:t>
            </a:r>
            <a:r>
              <a:rPr lang="en-US" dirty="0" smtClean="0"/>
              <a:t>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Social </a:t>
            </a:r>
            <a:r>
              <a:rPr lang="en-US" b="1" dirty="0"/>
              <a:t>media is an evangelism tool.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Rapid cultural and technological changes have changed the context for ministry.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0"/>
          <a:stretch/>
        </p:blipFill>
        <p:spPr>
          <a:xfrm>
            <a:off x="5306960" y="1891891"/>
            <a:ext cx="2882900" cy="319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Social Media?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5716"/>
            <a:ext cx="3692013" cy="2956521"/>
          </a:xfrm>
        </p:spPr>
        <p:txBody>
          <a:bodyPr>
            <a:normAutofit/>
          </a:bodyPr>
          <a:lstStyle/>
          <a:p>
            <a:r>
              <a:rPr lang="en-US" dirty="0"/>
              <a:t>Popular social media </a:t>
            </a:r>
            <a:r>
              <a:rPr lang="en-US" dirty="0" smtClean="0"/>
              <a:t>platforms:</a:t>
            </a:r>
          </a:p>
          <a:p>
            <a:r>
              <a:rPr lang="en-US" dirty="0" smtClean="0"/>
              <a:t>Facebook</a:t>
            </a:r>
          </a:p>
          <a:p>
            <a:r>
              <a:rPr lang="en-US" dirty="0" smtClean="0"/>
              <a:t>Twitter</a:t>
            </a:r>
          </a:p>
          <a:p>
            <a:r>
              <a:rPr lang="en-US" dirty="0" smtClean="0"/>
              <a:t>Instagram</a:t>
            </a:r>
          </a:p>
          <a:p>
            <a:r>
              <a:rPr lang="en-US" dirty="0" smtClean="0"/>
              <a:t>YouTube</a:t>
            </a:r>
          </a:p>
          <a:p>
            <a:r>
              <a:rPr lang="en-US" dirty="0" err="1" smtClean="0"/>
              <a:t>SnapChat</a:t>
            </a:r>
            <a:endParaRPr lang="en-US" dirty="0" smtClean="0"/>
          </a:p>
          <a:p>
            <a:r>
              <a:rPr lang="en-US" dirty="0" smtClean="0"/>
              <a:t>Pinterest</a:t>
            </a:r>
          </a:p>
          <a:p>
            <a:r>
              <a:rPr lang="en-US" dirty="0" smtClean="0"/>
              <a:t>Periscope</a:t>
            </a:r>
          </a:p>
          <a:p>
            <a:r>
              <a:rPr lang="en-US" dirty="0" smtClean="0"/>
              <a:t>Tumblr</a:t>
            </a:r>
          </a:p>
          <a:p>
            <a:r>
              <a:rPr lang="en-US" dirty="0" smtClean="0"/>
              <a:t>and </a:t>
            </a:r>
            <a:r>
              <a:rPr lang="en-US" dirty="0"/>
              <a:t>many more...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Web-based tools for interaction that allow people to be in conversation and share content such as photos, videos, and links to resources.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883" y="2595716"/>
            <a:ext cx="3745713" cy="250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3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Spreading 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8075" y="2048256"/>
            <a:ext cx="4088724" cy="3503981"/>
          </a:xfrm>
        </p:spPr>
        <p:txBody>
          <a:bodyPr/>
          <a:lstStyle/>
          <a:p>
            <a:r>
              <a:rPr lang="en-US" dirty="0"/>
              <a:t>Manage and monitor </a:t>
            </a:r>
            <a:r>
              <a:rPr lang="en-US" b="1" dirty="0"/>
              <a:t>public perception</a:t>
            </a:r>
            <a:r>
              <a:rPr lang="en-US" dirty="0"/>
              <a:t> of your </a:t>
            </a:r>
            <a:r>
              <a:rPr lang="en-US" dirty="0" smtClean="0"/>
              <a:t>mission</a:t>
            </a:r>
            <a:endParaRPr lang="en-US" dirty="0" smtClean="0"/>
          </a:p>
          <a:p>
            <a:r>
              <a:rPr lang="en-US" dirty="0" smtClean="0"/>
              <a:t>Magnify </a:t>
            </a:r>
            <a:r>
              <a:rPr lang="en-US" dirty="0"/>
              <a:t>your </a:t>
            </a:r>
            <a:r>
              <a:rPr lang="en-US" b="1" dirty="0"/>
              <a:t>ability to listen </a:t>
            </a:r>
            <a:r>
              <a:rPr lang="en-US" dirty="0"/>
              <a:t>to your </a:t>
            </a:r>
            <a:r>
              <a:rPr lang="en-US" dirty="0" smtClean="0"/>
              <a:t>congregation </a:t>
            </a:r>
            <a:r>
              <a:rPr lang="en-US" dirty="0"/>
              <a:t>and </a:t>
            </a:r>
            <a:r>
              <a:rPr lang="en-US" dirty="0" smtClean="0"/>
              <a:t>community</a:t>
            </a:r>
          </a:p>
          <a:p>
            <a:r>
              <a:rPr lang="en-US" dirty="0" smtClean="0"/>
              <a:t>Magnify </a:t>
            </a:r>
            <a:r>
              <a:rPr lang="en-US" dirty="0"/>
              <a:t>your </a:t>
            </a:r>
            <a:r>
              <a:rPr lang="en-US" b="1" dirty="0"/>
              <a:t>ability to proclaim </a:t>
            </a:r>
            <a:r>
              <a:rPr lang="en-US" dirty="0"/>
              <a:t>God’s </a:t>
            </a:r>
            <a:r>
              <a:rPr lang="en-US" dirty="0" smtClean="0"/>
              <a:t>word</a:t>
            </a:r>
          </a:p>
          <a:p>
            <a:r>
              <a:rPr lang="en-US" b="1" dirty="0" smtClean="0"/>
              <a:t>Share </a:t>
            </a:r>
            <a:r>
              <a:rPr lang="en-US" b="1" dirty="0"/>
              <a:t>conversations and content </a:t>
            </a:r>
            <a:r>
              <a:rPr lang="en-US" dirty="0"/>
              <a:t>with young people, young adults the homebound, and spiritual seekers within and beyond "church-the-building"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Social media tools can be used to: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7789"/>
            <a:ext cx="4140875" cy="31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6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Two-Way Street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9698"/>
            <a:ext cx="8229600" cy="4352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Churches used to communicate like a one-way street – giving information and others receiving it, with limited opportunities for feedback from the community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With </a:t>
            </a:r>
            <a:r>
              <a:rPr lang="en-US" sz="1800" dirty="0"/>
              <a:t>social media, communication is open in both directions, and it becomes a </a:t>
            </a:r>
            <a:r>
              <a:rPr lang="en-US" sz="1800" b="1" dirty="0"/>
              <a:t>conversation</a:t>
            </a:r>
            <a:r>
              <a:rPr lang="en-US" sz="1800" dirty="0"/>
              <a:t>. 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Social </a:t>
            </a:r>
            <a:r>
              <a:rPr lang="en-US" sz="1800" dirty="0"/>
              <a:t>media can empower the entire community to be an extension of the Church – </a:t>
            </a:r>
            <a:r>
              <a:rPr lang="en-US" sz="1800" b="1" dirty="0"/>
              <a:t>to open doors for one another.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147119"/>
            <a:ext cx="5334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513"/>
            <a:ext cx="8229600" cy="2112264"/>
          </a:xfrm>
        </p:spPr>
        <p:txBody>
          <a:bodyPr/>
          <a:lstStyle/>
          <a:p>
            <a:pPr algn="ctr"/>
            <a:r>
              <a:rPr lang="en-US" dirty="0" smtClean="0"/>
              <a:t>Social Media is both a Stethoscope and a Megaphone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395" y="1952747"/>
            <a:ext cx="6740013" cy="3503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A stethoscope: magnifying </a:t>
            </a:r>
            <a:r>
              <a:rPr lang="en-US" sz="2400" dirty="0"/>
              <a:t>your ability to listen to your youth group and </a:t>
            </a:r>
            <a:r>
              <a:rPr lang="en-US" sz="2400" dirty="0" smtClean="0"/>
              <a:t>community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A megaphone: magnifying </a:t>
            </a:r>
            <a:r>
              <a:rPr lang="en-US" sz="2400" dirty="0"/>
              <a:t>your ability to proclaim God’s word to your community.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15946" y="4065011"/>
            <a:ext cx="3138923" cy="26872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8708">
            <a:off x="9493" y="3967738"/>
            <a:ext cx="2168342" cy="216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Making the Connection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530036"/>
            <a:ext cx="4280001" cy="3503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You become more connected to people, groups, and organizations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The underlying power in social is not technology. It’s the power that comes from </a:t>
            </a:r>
            <a:r>
              <a:rPr lang="en-US" sz="1800" b="1" dirty="0"/>
              <a:t>human beings connecting to each other.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Social Media is a conversation with people online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It’s </a:t>
            </a:r>
            <a:r>
              <a:rPr lang="en-US" sz="2400" dirty="0"/>
              <a:t>about forming relationships.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3"/>
          <a:stretch/>
        </p:blipFill>
        <p:spPr>
          <a:xfrm>
            <a:off x="5063613" y="2077780"/>
            <a:ext cx="3489674" cy="300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58472" y="3203804"/>
            <a:ext cx="8069881" cy="150018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 "Wherever two or more are gathered in my name,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I </a:t>
            </a:r>
            <a:r>
              <a:rPr lang="en-US" sz="2400" b="1" dirty="0"/>
              <a:t>am among them." – Matthew </a:t>
            </a:r>
            <a:r>
              <a:rPr lang="en-US" sz="2400" b="1" dirty="0" smtClean="0"/>
              <a:t>18:20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"</a:t>
            </a:r>
            <a:r>
              <a:rPr lang="en-US" sz="2400" b="1" dirty="0"/>
              <a:t>Therefore, go and make disciples in my name."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– </a:t>
            </a:r>
            <a:r>
              <a:rPr lang="en-US" sz="2400" b="1" dirty="0"/>
              <a:t>Matthew 28:19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512" y="551016"/>
            <a:ext cx="42418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424" y="4420918"/>
            <a:ext cx="8069881" cy="2015829"/>
          </a:xfrm>
        </p:spPr>
        <p:txBody>
          <a:bodyPr/>
          <a:lstStyle/>
          <a:p>
            <a:pPr algn="ctr"/>
            <a:r>
              <a:rPr lang="en-US" dirty="0" smtClean="0"/>
              <a:t>Social Media = A Party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5"/>
          <a:stretch/>
        </p:blipFill>
        <p:spPr>
          <a:xfrm>
            <a:off x="2256834" y="560437"/>
            <a:ext cx="4651062" cy="304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7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6914"/>
            <a:ext cx="8229600" cy="3503981"/>
          </a:xfrm>
        </p:spPr>
        <p:txBody>
          <a:bodyPr/>
          <a:lstStyle/>
          <a:p>
            <a:pPr lvl="2"/>
            <a:r>
              <a:rPr lang="en-US" sz="1800" dirty="0" smtClean="0"/>
              <a:t>Growth </a:t>
            </a:r>
          </a:p>
          <a:p>
            <a:pPr lvl="2"/>
            <a:r>
              <a:rPr lang="en-US" sz="1800" dirty="0" smtClean="0"/>
              <a:t>Cliques</a:t>
            </a:r>
          </a:p>
          <a:p>
            <a:pPr lvl="2"/>
            <a:r>
              <a:rPr lang="en-US" sz="1800" dirty="0" smtClean="0"/>
              <a:t>Conflict</a:t>
            </a:r>
          </a:p>
          <a:p>
            <a:pPr lvl="2"/>
            <a:r>
              <a:rPr lang="en-US" sz="1800" dirty="0" smtClean="0"/>
              <a:t>Change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Everything happens faster in virtual community.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b="1" dirty="0"/>
              <a:t>What becomes possible once we accept the principle that virtual community is real community?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199697"/>
            <a:ext cx="8229600" cy="658101"/>
          </a:xfrm>
        </p:spPr>
        <p:txBody>
          <a:bodyPr/>
          <a:lstStyle/>
          <a:p>
            <a:r>
              <a:rPr lang="en-US" sz="2400" dirty="0"/>
              <a:t>Social media is real community</a:t>
            </a:r>
            <a:r>
              <a:rPr lang="en-US" sz="2400" dirty="0" smtClean="0"/>
              <a:t>. If </a:t>
            </a:r>
            <a:r>
              <a:rPr lang="en-US" sz="2400" dirty="0"/>
              <a:t>it occurs in real community, it will occur in virtual community.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66" y="1857798"/>
            <a:ext cx="3139767" cy="175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1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Seeking Out the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2114"/>
            <a:ext cx="3210232" cy="3503981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Think </a:t>
            </a:r>
            <a:r>
              <a:rPr lang="en-US" dirty="0"/>
              <a:t>of all the waiting that people do these days...in line, waiting for parents/kids, waiting for appointments, after school...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 </a:t>
            </a:r>
            <a:r>
              <a:rPr lang="en-US" dirty="0"/>
              <a:t>social media to share the story of what your </a:t>
            </a:r>
            <a:r>
              <a:rPr lang="en-US" dirty="0" smtClean="0"/>
              <a:t>church </a:t>
            </a:r>
            <a:r>
              <a:rPr lang="en-US" dirty="0"/>
              <a:t>is about.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Reach </a:t>
            </a:r>
            <a:r>
              <a:rPr lang="en-US" dirty="0"/>
              <a:t>out to your community.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199697"/>
            <a:ext cx="8229600" cy="658101"/>
          </a:xfrm>
        </p:spPr>
        <p:txBody>
          <a:bodyPr/>
          <a:lstStyle/>
          <a:p>
            <a:r>
              <a:rPr lang="en-US" sz="2800" dirty="0"/>
              <a:t>People used to come to the pulpit, </a:t>
            </a:r>
            <a:endParaRPr lang="en-US" sz="2800" dirty="0" smtClean="0"/>
          </a:p>
          <a:p>
            <a:r>
              <a:rPr lang="en-US" sz="2800" dirty="0" smtClean="0"/>
              <a:t>now </a:t>
            </a:r>
            <a:r>
              <a:rPr lang="en-US" sz="2800" dirty="0"/>
              <a:t>we need to take the pulpit to the people.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353" y="2496654"/>
            <a:ext cx="45466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3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want…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644" y="497004"/>
            <a:ext cx="4106768" cy="32982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153"/>
            <a:ext cx="8229600" cy="35039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Information</a:t>
            </a:r>
          </a:p>
          <a:p>
            <a:r>
              <a:rPr lang="en-US" sz="2800" dirty="0" smtClean="0"/>
              <a:t>Inspiration</a:t>
            </a:r>
          </a:p>
          <a:p>
            <a:r>
              <a:rPr lang="en-US" sz="2800" dirty="0" smtClean="0"/>
              <a:t>Connection</a:t>
            </a:r>
          </a:p>
          <a:p>
            <a:r>
              <a:rPr lang="en-US" sz="2800" dirty="0"/>
              <a:t>Humor! </a:t>
            </a:r>
            <a:endParaRPr lang="en-US" sz="2800" dirty="0" smtClean="0"/>
          </a:p>
          <a:p>
            <a:r>
              <a:rPr lang="en-US" sz="2800" dirty="0" smtClean="0"/>
              <a:t>To be part of something</a:t>
            </a:r>
          </a:p>
          <a:p>
            <a:r>
              <a:rPr lang="en-US" sz="2800" dirty="0" smtClean="0"/>
              <a:t>Easy to share with others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966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WHAT SHOULD PEOPLE KNOW </a:t>
            </a:r>
            <a:br>
              <a:rPr lang="en-US" dirty="0" smtClean="0"/>
            </a:br>
            <a:r>
              <a:rPr lang="en-US" dirty="0" smtClean="0"/>
              <a:t>ABOUT YOUR CHURCH?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Content for Social Media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09688"/>
            <a:ext cx="8229600" cy="1580996"/>
          </a:xfrm>
        </p:spPr>
        <p:txBody>
          <a:bodyPr/>
          <a:lstStyle/>
          <a:p>
            <a:endParaRPr lang="en-US" sz="3200" dirty="0" smtClean="0"/>
          </a:p>
          <a:p>
            <a:r>
              <a:rPr lang="en-US" sz="3200" dirty="0" smtClean="0"/>
              <a:t>Where can you find good stories at church? </a:t>
            </a:r>
          </a:p>
          <a:p>
            <a:endParaRPr lang="en-US" sz="2000" dirty="0"/>
          </a:p>
          <a:p>
            <a:r>
              <a:rPr lang="en-US" sz="3200" dirty="0" smtClean="0"/>
              <a:t>Where can you find good stories in your community?</a:t>
            </a:r>
            <a:endParaRPr lang="en-US" sz="3200" dirty="0"/>
          </a:p>
          <a:p>
            <a:endParaRPr lang="en-US" sz="2000" dirty="0" smtClean="0"/>
          </a:p>
          <a:p>
            <a:r>
              <a:rPr lang="en-US" sz="3200" dirty="0" smtClean="0"/>
              <a:t>Where </a:t>
            </a:r>
            <a:r>
              <a:rPr lang="en-US" sz="3200" dirty="0"/>
              <a:t>can you find good content in social media?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160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Using Social Media in Worship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1351"/>
            <a:ext cx="5721758" cy="285981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Permission has to be given from you. 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it, claim it, permit it, encourage it.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 smtClean="0"/>
              <a:t>What happens in worship that we can share?</a:t>
            </a:r>
            <a:endParaRPr lang="en-US" sz="2800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737" y="2048256"/>
            <a:ext cx="2585618" cy="33725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805205"/>
            <a:ext cx="5721758" cy="63496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endParaRPr lang="en-US" sz="2400" b="1" i="1" dirty="0" smtClean="0">
              <a:solidFill>
                <a:srgbClr val="6A4C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7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3441"/>
            <a:ext cx="8229600" cy="4462174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800" dirty="0" smtClean="0"/>
              <a:t>Christ </a:t>
            </a:r>
            <a:r>
              <a:rPr lang="en-US" sz="3800" dirty="0"/>
              <a:t>has no online presence but yours,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No blog, no Facebook page but yours.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Yours are the tweets through which love touches the world.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Yours are the updates through which hope is revealed.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Yours are the posts through which the Gospel is shared,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Christ has no online presence but yours,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No blog, no Facebook page but yours.           </a:t>
            </a:r>
          </a:p>
          <a:p>
            <a:pPr marL="0" indent="0">
              <a:lnSpc>
                <a:spcPct val="170000"/>
              </a:lnSpc>
              <a:buNone/>
            </a:pPr>
            <a:endParaRPr lang="en-US" sz="38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3800" dirty="0"/>
              <a:t>- Written by Meredith Gould, inspired by St. Teresa of Avila</a:t>
            </a:r>
          </a:p>
          <a:p>
            <a:pPr>
              <a:lnSpc>
                <a:spcPct val="170000"/>
              </a:lnSpc>
            </a:pPr>
            <a:endParaRPr lang="en-US" sz="3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79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Digital Assistant Ministers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 smtClean="0"/>
              <a:t>Take the Pulpit to the people! (Worship </a:t>
            </a:r>
            <a:r>
              <a:rPr lang="en-US" sz="2800" dirty="0" smtClean="0"/>
              <a:t>&amp; Events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587" y="2185935"/>
            <a:ext cx="4735829" cy="2956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" t="7763" r="50100" b="7379"/>
          <a:stretch/>
        </p:blipFill>
        <p:spPr>
          <a:xfrm rot="637735">
            <a:off x="885209" y="2398892"/>
            <a:ext cx="1863071" cy="30260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984335">
            <a:off x="3687097" y="2644877"/>
            <a:ext cx="727587" cy="8442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endParaRPr lang="en-US" sz="2000" b="1" i="1" dirty="0" smtClean="0">
              <a:solidFill>
                <a:srgbClr val="6A4C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542734">
            <a:off x="1319949" y="2645452"/>
            <a:ext cx="1194683" cy="12504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ctr"/>
            <a:r>
              <a:rPr lang="en-US" b="1" i="1" dirty="0" smtClean="0">
                <a:solidFill>
                  <a:srgbClr val="6A4C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tweeting</a:t>
            </a:r>
            <a:r>
              <a:rPr lang="en-US" b="1" i="1" dirty="0">
                <a:solidFill>
                  <a:srgbClr val="6A4C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i="1" dirty="0" smtClean="0">
              <a:solidFill>
                <a:srgbClr val="6A4C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i="1" dirty="0" smtClean="0">
                <a:solidFill>
                  <a:srgbClr val="6A4C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 me about it!</a:t>
            </a:r>
          </a:p>
        </p:txBody>
      </p:sp>
    </p:spTree>
    <p:extLst>
      <p:ext uri="{BB962C8B-B14F-4D97-AF65-F5344CB8AC3E}">
        <p14:creationId xmlns:p14="http://schemas.microsoft.com/office/powerpoint/2010/main" val="10481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Basic’s of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327"/>
            <a:ext cx="8229600" cy="350398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Strategy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Audience and purpose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Goals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Communications audit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Which platforms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How to safeguard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What’s the story you want to tell?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Curating content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Who will help?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Tag people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Ask questions!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Ask: Is this shareable? Craft your message based on that.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03" y="1309688"/>
            <a:ext cx="2642597" cy="405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5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9697"/>
            <a:ext cx="4085303" cy="39589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Whole church communications plan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Crisis communications plan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Media policy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Create a style guide and brand book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Dealing with conflict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Communications audit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Church social/digital media positions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Easy to share content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Ask </a:t>
            </a:r>
            <a:r>
              <a:rPr lang="en-US" dirty="0" smtClean="0"/>
              <a:t>people to check in on </a:t>
            </a:r>
            <a:r>
              <a:rPr lang="en-US" dirty="0" smtClean="0"/>
              <a:t>Facebook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Website that is responsive/mobile friendly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78477" y="1441169"/>
            <a:ext cx="3441291" cy="271370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Free Wi-Fi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Photo consent form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Add social media buttons to all church publications 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Pick a hashtag (#</a:t>
            </a:r>
            <a:r>
              <a:rPr lang="en-US" sz="15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CLUvine</a:t>
            </a: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)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Designate one point person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Yelp/Google/Facebook reviews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Give permission in worship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Facebook pages vs. </a:t>
            </a: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groups</a:t>
            </a:r>
          </a:p>
          <a:p>
            <a:pPr marL="342900" lvl="0" indent="-342900" defTabSz="9144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1500" dirty="0" smtClean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Website captioning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sound component (c3 citizen)</a:t>
            </a:r>
            <a:endParaRPr lang="en-US" sz="1500" dirty="0" smtClean="0">
              <a:solidFill>
                <a:schemeClr val="bg1">
                  <a:lumMod val="50000"/>
                </a:schemeClr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97964" y="662247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endParaRPr lang="en-US" sz="2000" b="1" i="1" dirty="0" smtClean="0">
              <a:solidFill>
                <a:srgbClr val="6A4C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06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Media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3456"/>
            <a:ext cx="8229600" cy="35039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#</a:t>
            </a:r>
            <a:r>
              <a:rPr lang="en-US" dirty="0" err="1" smtClean="0"/>
              <a:t>CLUVine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#</a:t>
            </a:r>
            <a:r>
              <a:rPr lang="en-US" dirty="0" err="1" smtClean="0"/>
              <a:t>CLUConnect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#ext16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#</a:t>
            </a:r>
            <a:r>
              <a:rPr lang="en-US" dirty="0" err="1" smtClean="0"/>
              <a:t>ChSocM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#sps17 #</a:t>
            </a:r>
            <a:r>
              <a:rPr lang="en-US" dirty="0" err="1" smtClean="0"/>
              <a:t>spelca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mtClean="0"/>
              <a:t>Find </a:t>
            </a:r>
            <a:r>
              <a:rPr lang="en-US" dirty="0" smtClean="0"/>
              <a:t>a church that does great social media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Find a person who does great social media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439" y="1485981"/>
            <a:ext cx="3780503" cy="340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people, places and orgs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28" y="1638738"/>
            <a:ext cx="3503613" cy="350361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869" y="1309688"/>
            <a:ext cx="3420062" cy="418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Google Calendar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2737" y="2254353"/>
            <a:ext cx="5104063" cy="290433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A</a:t>
            </a:r>
            <a:r>
              <a:rPr lang="en-US" sz="1600" i="0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time-management 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web application and mobile app created 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by </a:t>
            </a:r>
            <a:r>
              <a:rPr lang="en-US" sz="1600" i="0" dirty="0" smtClean="0">
                <a:latin typeface="Verdana" charset="0"/>
                <a:ea typeface="Verdana" charset="0"/>
                <a:cs typeface="Verdana" charset="0"/>
              </a:rPr>
              <a:t>Google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. </a:t>
            </a:r>
            <a:endParaRPr lang="en-US" sz="1600" b="0" i="0" dirty="0" smtClean="0">
              <a:latin typeface="Verdana" charset="0"/>
              <a:ea typeface="Verdana" charset="0"/>
              <a:cs typeface="Verdana" charset="0"/>
            </a:endParaRPr>
          </a:p>
          <a:p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Users 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are required to have a 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Google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 Account in order to use the app.</a:t>
            </a:r>
            <a:endParaRPr lang="en-US" sz="1600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343251"/>
            <a:ext cx="3125537" cy="15802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16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Confirmation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16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Groups</a:t>
            </a:r>
            <a:endParaRPr lang="en-US" sz="1600" b="1" i="1" dirty="0" smtClean="0">
              <a:solidFill>
                <a:srgbClr val="6A4C92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16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Bible Studies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16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Kid’s Personal Events</a:t>
            </a:r>
          </a:p>
        </p:txBody>
      </p:sp>
    </p:spTree>
    <p:extLst>
      <p:ext uri="{BB962C8B-B14F-4D97-AF65-F5344CB8AC3E}">
        <p14:creationId xmlns:p14="http://schemas.microsoft.com/office/powerpoint/2010/main" val="172533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Canva.com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Easily create beautiful designs + documents for web or print: blog graphics, Facebook covers, Instagram posts. Use </a:t>
            </a:r>
            <a:r>
              <a:rPr lang="en-US" sz="1400" i="0" dirty="0" err="1" smtClean="0">
                <a:latin typeface="Verdana" charset="0"/>
                <a:ea typeface="Verdana" charset="0"/>
                <a:cs typeface="Verdana" charset="0"/>
              </a:rPr>
              <a:t>Canva's</a:t>
            </a:r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 drag-and-drop feature and professional layouts to design consistently stunning graphics. </a:t>
            </a:r>
            <a:r>
              <a:rPr lang="en-US" sz="1400" i="0" dirty="0" err="1" smtClean="0">
                <a:latin typeface="Verdana" charset="0"/>
                <a:ea typeface="Verdana" charset="0"/>
                <a:cs typeface="Verdana" charset="0"/>
              </a:rPr>
              <a:t>Canva</a:t>
            </a:r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 makes design simple for everyone!</a:t>
            </a:r>
            <a:r>
              <a:rPr lang="en-US" b="0" i="0" dirty="0"/>
              <a:t/>
            </a:r>
            <a:br>
              <a:rPr lang="en-US" b="0" i="0" dirty="0"/>
            </a:br>
            <a:endParaRPr lang="en-US" b="0" i="0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2" b="10646"/>
          <a:stretch/>
        </p:blipFill>
        <p:spPr>
          <a:xfrm>
            <a:off x="457200" y="2725293"/>
            <a:ext cx="4694903" cy="2526891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65" y="2573474"/>
            <a:ext cx="2896102" cy="283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payments &amp; </a:t>
            </a:r>
            <a:br>
              <a:rPr lang="en-US" dirty="0" smtClean="0"/>
            </a:br>
            <a:r>
              <a:rPr lang="en-US" dirty="0" smtClean="0"/>
              <a:t>Digital Offering 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PayPal, </a:t>
            </a:r>
            <a:r>
              <a:rPr lang="en-US" sz="2400" dirty="0" err="1" smtClean="0"/>
              <a:t>Tithe.Ly</a:t>
            </a:r>
            <a:endParaRPr lang="en-US" sz="2400" dirty="0" smtClean="0"/>
          </a:p>
          <a:p>
            <a:r>
              <a:rPr lang="en-US" sz="2400" dirty="0" smtClean="0"/>
              <a:t>Credit Card Reader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881" y="182488"/>
            <a:ext cx="2695332" cy="2695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85" y="3141267"/>
            <a:ext cx="3323472" cy="22173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778" y="3152845"/>
            <a:ext cx="4040207" cy="21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Facebook Events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7"/>
          <a:stretch/>
        </p:blipFill>
        <p:spPr>
          <a:xfrm>
            <a:off x="1814053" y="2206136"/>
            <a:ext cx="5186516" cy="3280264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071877"/>
            <a:ext cx="8229600" cy="658101"/>
          </a:xfrm>
        </p:spPr>
        <p:txBody>
          <a:bodyPr/>
          <a:lstStyle/>
          <a:p>
            <a:pPr algn="ctr"/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A calendar-based </a:t>
            </a:r>
            <a:r>
              <a:rPr lang="en-US" sz="1400" b="0" i="0" dirty="0">
                <a:latin typeface="Verdana" charset="0"/>
                <a:ea typeface="Verdana" charset="0"/>
                <a:cs typeface="Verdana" charset="0"/>
              </a:rPr>
              <a:t>resource which can be used to notify users of upcoming occasions. </a:t>
            </a:r>
            <a:r>
              <a:rPr lang="en-US" sz="1400" i="0" dirty="0">
                <a:latin typeface="Verdana" charset="0"/>
                <a:ea typeface="Verdana" charset="0"/>
                <a:cs typeface="Verdana" charset="0"/>
              </a:rPr>
              <a:t>Events</a:t>
            </a:r>
            <a:r>
              <a:rPr lang="en-US" sz="1400" b="0" i="0" dirty="0">
                <a:latin typeface="Verdana" charset="0"/>
                <a:ea typeface="Verdana" charset="0"/>
                <a:cs typeface="Verdana" charset="0"/>
              </a:rPr>
              <a:t> can be created by anyone, and can be open to anyone or private. </a:t>
            </a:r>
            <a:endParaRPr lang="en-US" sz="1400" b="0" i="0" dirty="0" smtClean="0">
              <a:latin typeface="Verdana" charset="0"/>
              <a:ea typeface="Verdana" charset="0"/>
              <a:cs typeface="Verdana" charset="0"/>
            </a:endParaRPr>
          </a:p>
          <a:p>
            <a:pPr algn="ctr"/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The </a:t>
            </a:r>
            <a:r>
              <a:rPr lang="en-US" sz="1400" b="0" i="0" dirty="0">
                <a:latin typeface="Verdana" charset="0"/>
                <a:ea typeface="Verdana" charset="0"/>
                <a:cs typeface="Verdana" charset="0"/>
              </a:rPr>
              <a:t>creator can invite </a:t>
            </a:r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friends</a:t>
            </a:r>
            <a:r>
              <a:rPr lang="en-US" sz="1400" b="0" i="0" dirty="0">
                <a:latin typeface="Verdana" charset="0"/>
                <a:ea typeface="Verdana" charset="0"/>
                <a:cs typeface="Verdana" charset="0"/>
              </a:rPr>
              <a:t>, members of a group, or fans of a page</a:t>
            </a:r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. </a:t>
            </a:r>
          </a:p>
          <a:p>
            <a:pPr algn="ctr"/>
            <a:r>
              <a:rPr lang="en-US" sz="1400" b="0" i="0" dirty="0" smtClean="0">
                <a:latin typeface="Verdana" charset="0"/>
                <a:ea typeface="Verdana" charset="0"/>
                <a:cs typeface="Verdana" charset="0"/>
              </a:rPr>
              <a:t>Events make it easy to share things coming up.</a:t>
            </a:r>
            <a:r>
              <a:rPr lang="en-US" b="0" i="0" dirty="0"/>
              <a:t/>
            </a:r>
            <a:br>
              <a:rPr lang="en-US" b="0" i="0" dirty="0"/>
            </a:br>
            <a:endParaRPr lang="en-US" b="0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1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Evite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22609" y="1584330"/>
            <a:ext cx="2437930" cy="3503613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830798"/>
            <a:ext cx="4862286" cy="262321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Online invitations that are free </a:t>
            </a:r>
            <a:r>
              <a:rPr lang="en-US" b="0" i="0" dirty="0">
                <a:latin typeface="Verdana" charset="0"/>
                <a:ea typeface="Verdana" charset="0"/>
                <a:cs typeface="Verdana" charset="0"/>
              </a:rPr>
              <a:t>to send and receive</a:t>
            </a: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Easy to create.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Easy to send messages.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“Who else is coming?”</a:t>
            </a:r>
            <a:endParaRPr lang="en-US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36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Instagram Reminders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308" y="1638738"/>
            <a:ext cx="5985383" cy="3871144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"/>
          <a:stretch/>
        </p:blipFill>
        <p:spPr>
          <a:xfrm>
            <a:off x="3694474" y="457513"/>
            <a:ext cx="4992326" cy="4866271"/>
          </a:xfrm>
        </p:spPr>
      </p:pic>
      <p:sp>
        <p:nvSpPr>
          <p:cNvPr id="5" name="TextBox 4"/>
          <p:cNvSpPr txBox="1"/>
          <p:nvPr/>
        </p:nvSpPr>
        <p:spPr>
          <a:xfrm>
            <a:off x="678427" y="1273242"/>
            <a:ext cx="3293806" cy="32348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20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Newsletters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20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Reminders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20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Updates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2000" b="1" i="1" dirty="0" smtClean="0">
                <a:solidFill>
                  <a:srgbClr val="6A4C92"/>
                </a:solidFill>
                <a:latin typeface="Verdana" charset="0"/>
                <a:ea typeface="Verdana" charset="0"/>
                <a:cs typeface="Verdana" charset="0"/>
              </a:rPr>
              <a:t>Away messages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67" y="3860217"/>
            <a:ext cx="1754793" cy="1703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224770"/>
            <a:ext cx="1691149" cy="16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GroupMe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09688"/>
            <a:ext cx="4154129" cy="6581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b="0" i="0" dirty="0" smtClean="0">
                <a:latin typeface="Verdana" charset="0"/>
                <a:ea typeface="Verdana" charset="0"/>
                <a:cs typeface="Verdana" charset="0"/>
              </a:rPr>
              <a:t>Brings</a:t>
            </a:r>
            <a:r>
              <a:rPr lang="en-US" sz="2400" i="0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2400" b="0" i="0" dirty="0" smtClean="0">
                <a:latin typeface="Verdana" charset="0"/>
                <a:ea typeface="Verdana" charset="0"/>
                <a:cs typeface="Verdana" charset="0"/>
              </a:rPr>
              <a:t>group </a:t>
            </a:r>
            <a:r>
              <a:rPr lang="en-US" sz="2400" b="0" i="0" dirty="0">
                <a:latin typeface="Verdana" charset="0"/>
                <a:ea typeface="Verdana" charset="0"/>
                <a:cs typeface="Verdana" charset="0"/>
              </a:rPr>
              <a:t>text messaging </a:t>
            </a:r>
            <a:r>
              <a:rPr lang="en-US" sz="2400" b="0" i="0" dirty="0" smtClean="0">
                <a:latin typeface="Verdana" charset="0"/>
                <a:ea typeface="Verdana" charset="0"/>
                <a:cs typeface="Verdana" charset="0"/>
              </a:rPr>
              <a:t>to </a:t>
            </a:r>
            <a:r>
              <a:rPr lang="en-US" sz="2400" b="0" i="0" dirty="0">
                <a:latin typeface="Verdana" charset="0"/>
                <a:ea typeface="Verdana" charset="0"/>
                <a:cs typeface="Verdana" charset="0"/>
              </a:rPr>
              <a:t>every </a:t>
            </a:r>
            <a:r>
              <a:rPr lang="en-US" sz="2400" b="0" i="0" dirty="0" smtClean="0">
                <a:latin typeface="Verdana" charset="0"/>
                <a:ea typeface="Verdana" charset="0"/>
                <a:cs typeface="Verdana" charset="0"/>
              </a:rPr>
              <a:t>phone, tablet and computer. </a:t>
            </a:r>
            <a:endParaRPr lang="en-US" sz="2400" dirty="0"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399" y="296895"/>
            <a:ext cx="2958427" cy="52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8257"/>
            <a:ext cx="8229600" cy="557292"/>
          </a:xfrm>
        </p:spPr>
        <p:txBody>
          <a:bodyPr/>
          <a:lstStyle/>
          <a:p>
            <a:r>
              <a:rPr lang="en-US" u="sng" dirty="0">
                <a:hlinkClick r:id="rId2"/>
              </a:rPr>
              <a:t>https://www.youtube.com/watch?v=ya-Ft2BMNnQ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 smtClean="0">
                <a:latin typeface="Verdana" charset="0"/>
                <a:ea typeface="Verdana" charset="0"/>
                <a:cs typeface="Verdana" charset="0"/>
              </a:rPr>
              <a:t>Website and App</a:t>
            </a:r>
            <a:endParaRPr lang="en-US" sz="2400" dirty="0"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47" y="2686017"/>
            <a:ext cx="6475250" cy="221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Glympse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79" y="2097445"/>
            <a:ext cx="5953041" cy="350361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>
                <a:latin typeface="Verdana" charset="0"/>
                <a:ea typeface="Verdana" charset="0"/>
                <a:cs typeface="Verdana" charset="0"/>
              </a:rPr>
              <a:t>Glympse.com</a:t>
            </a:r>
            <a:r>
              <a:rPr lang="en-US" dirty="0" smtClean="0">
                <a:latin typeface="Verdana" charset="0"/>
                <a:ea typeface="Verdana" charset="0"/>
                <a:cs typeface="Verdana" charset="0"/>
              </a:rPr>
              <a:t> - </a:t>
            </a: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Fast</a:t>
            </a:r>
            <a:r>
              <a:rPr lang="en-US" b="0" i="0" dirty="0">
                <a:latin typeface="Verdana" charset="0"/>
                <a:ea typeface="Verdana" charset="0"/>
                <a:cs typeface="Verdana" charset="0"/>
              </a:rPr>
              <a:t>, free, and simple way to share your location in real-time. </a:t>
            </a:r>
            <a:r>
              <a:rPr lang="en-US" b="0" i="0" dirty="0" smtClean="0">
                <a:latin typeface="Verdana" charset="0"/>
                <a:ea typeface="Verdana" charset="0"/>
                <a:cs typeface="Verdana" charset="0"/>
              </a:rPr>
              <a:t>You </a:t>
            </a:r>
            <a:r>
              <a:rPr lang="en-US" b="0" i="0" dirty="0">
                <a:latin typeface="Verdana" charset="0"/>
                <a:ea typeface="Verdana" charset="0"/>
                <a:cs typeface="Verdana" charset="0"/>
              </a:rPr>
              <a:t>set who sees you and for how long. </a:t>
            </a:r>
            <a:endParaRPr lang="en-US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5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942" y="1967789"/>
            <a:ext cx="3810000" cy="3503981"/>
          </a:xfrm>
        </p:spPr>
        <p:txBody>
          <a:bodyPr/>
          <a:lstStyle/>
          <a:p>
            <a:r>
              <a:rPr lang="en-US" dirty="0" smtClean="0"/>
              <a:t>Need to send somebody </a:t>
            </a:r>
            <a:r>
              <a:rPr lang="en-US" smtClean="0"/>
              <a:t>the permission slip quickly? 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 smtClean="0">
                <a:latin typeface="Verdana" charset="0"/>
                <a:ea typeface="Verdana" charset="0"/>
                <a:cs typeface="Verdana" charset="0"/>
              </a:rPr>
              <a:t>Sharing documents and pictures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55" y="1967789"/>
            <a:ext cx="4475545" cy="30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8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Google Photos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86" y="2603423"/>
            <a:ext cx="4716903" cy="2948065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54436"/>
            <a:ext cx="8229600" cy="1246699"/>
          </a:xfrm>
        </p:spPr>
        <p:txBody>
          <a:bodyPr/>
          <a:lstStyle/>
          <a:p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All your 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photos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 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and videos are 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backed up safely, organized and labeled automatically, so you can find them fast, and share them how you like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.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Automatically 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organized and searchable, you can find 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photos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 fast and bring them to life</a:t>
            </a:r>
            <a:r>
              <a:rPr lang="en-US" sz="1600" b="0" i="0" dirty="0" smtClean="0">
                <a:latin typeface="Verdana" charset="0"/>
                <a:ea typeface="Verdana" charset="0"/>
                <a:cs typeface="Verdana" charset="0"/>
              </a:rPr>
              <a:t>.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 You can share photos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, videos, albums, movies, and stories with 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anyone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, even if they don't use the </a:t>
            </a:r>
            <a:r>
              <a:rPr lang="en-US" sz="1600" i="0" dirty="0">
                <a:latin typeface="Verdana" charset="0"/>
                <a:ea typeface="Verdana" charset="0"/>
                <a:cs typeface="Verdana" charset="0"/>
              </a:rPr>
              <a:t>Google Photos</a:t>
            </a:r>
            <a:r>
              <a:rPr lang="en-US" sz="1600" b="0" i="0" dirty="0">
                <a:latin typeface="Verdana" charset="0"/>
                <a:ea typeface="Verdana" charset="0"/>
                <a:cs typeface="Verdana" charset="0"/>
              </a:rPr>
              <a:t> app.</a:t>
            </a:r>
          </a:p>
          <a:p>
            <a:endParaRPr lang="en-US" b="0" i="0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03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Wunderlist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690" y="1503669"/>
            <a:ext cx="4076712" cy="3114931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09688"/>
            <a:ext cx="3898490" cy="399973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  <a:ea typeface="Verdana" charset="0"/>
                <a:cs typeface="Verdana" charset="0"/>
              </a:rPr>
              <a:t>The easiest way to get stuff done. </a:t>
            </a:r>
            <a:r>
              <a:rPr lang="en-US" dirty="0" smtClean="0">
                <a:latin typeface="Verdana" charset="0"/>
                <a:ea typeface="Verdana" charset="0"/>
                <a:cs typeface="Verdana" charset="0"/>
              </a:rPr>
              <a:t>Event plannin</a:t>
            </a:r>
            <a:r>
              <a:rPr lang="en-US" dirty="0">
                <a:latin typeface="Verdana" charset="0"/>
                <a:ea typeface="Verdana" charset="0"/>
                <a:cs typeface="Verdana" charset="0"/>
              </a:rPr>
              <a:t>g</a:t>
            </a:r>
            <a:r>
              <a:rPr lang="en-US" dirty="0" smtClean="0">
                <a:latin typeface="Verdana" charset="0"/>
                <a:ea typeface="Verdana" charset="0"/>
                <a:cs typeface="Verdana" charset="0"/>
              </a:rPr>
              <a:t>, </a:t>
            </a:r>
            <a:r>
              <a:rPr lang="en-US" dirty="0">
                <a:latin typeface="Verdana" charset="0"/>
                <a:ea typeface="Verdana" charset="0"/>
                <a:cs typeface="Verdana" charset="0"/>
              </a:rPr>
              <a:t>sharing a shopping list with a leader or managing multiple projects, Wunderlist is here to help you tick off all your personal and </a:t>
            </a:r>
            <a:r>
              <a:rPr lang="en-US" dirty="0" smtClean="0">
                <a:latin typeface="Verdana" charset="0"/>
                <a:ea typeface="Verdana" charset="0"/>
                <a:cs typeface="Verdana" charset="0"/>
              </a:rPr>
              <a:t>ministry </a:t>
            </a:r>
            <a:r>
              <a:rPr lang="en-US" dirty="0">
                <a:latin typeface="Verdana" charset="0"/>
                <a:ea typeface="Verdana" charset="0"/>
                <a:cs typeface="Verdana" charset="0"/>
              </a:rPr>
              <a:t>to-dos.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2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Apps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7649"/>
            <a:ext cx="8229600" cy="3503981"/>
          </a:xfrm>
        </p:spPr>
        <p:txBody>
          <a:bodyPr>
            <a:noAutofit/>
          </a:bodyPr>
          <a:lstStyle/>
          <a:p>
            <a:r>
              <a:rPr lang="en-US" sz="2400" dirty="0" smtClean="0"/>
              <a:t>Bible Gateway</a:t>
            </a:r>
          </a:p>
          <a:p>
            <a:r>
              <a:rPr lang="en-US" sz="2400" dirty="0" err="1" smtClean="0"/>
              <a:t>YouVersion</a:t>
            </a:r>
            <a:endParaRPr lang="en-US" sz="2400" dirty="0" smtClean="0"/>
          </a:p>
          <a:p>
            <a:r>
              <a:rPr lang="en-US" sz="2400" dirty="0" err="1" smtClean="0"/>
              <a:t>Gabbit</a:t>
            </a:r>
            <a:endParaRPr lang="en-US" sz="2400" dirty="0" smtClean="0"/>
          </a:p>
          <a:p>
            <a:r>
              <a:rPr lang="en-US" sz="2400" dirty="0" err="1" smtClean="0"/>
              <a:t>Kahoot.it</a:t>
            </a:r>
            <a:endParaRPr lang="en-US" sz="2400" dirty="0" smtClean="0"/>
          </a:p>
          <a:p>
            <a:r>
              <a:rPr lang="en-US" sz="2400" dirty="0" err="1" smtClean="0"/>
              <a:t>Flipagram</a:t>
            </a:r>
            <a:endParaRPr lang="en-US" sz="2400" dirty="0" smtClean="0"/>
          </a:p>
          <a:p>
            <a:r>
              <a:rPr lang="en-US" sz="2400" dirty="0" err="1" smtClean="0"/>
              <a:t>Magisto</a:t>
            </a:r>
            <a:endParaRPr lang="en-US" sz="2400" dirty="0" smtClean="0"/>
          </a:p>
          <a:p>
            <a:r>
              <a:rPr lang="en-US" sz="2400" dirty="0" smtClean="0"/>
              <a:t>Pic Collage</a:t>
            </a:r>
          </a:p>
          <a:p>
            <a:r>
              <a:rPr lang="en-US" sz="2400" dirty="0" err="1" smtClean="0"/>
              <a:t>Animoto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730" y="235974"/>
            <a:ext cx="2283051" cy="3805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294" y="2665788"/>
            <a:ext cx="1846621" cy="2954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915" y="3472337"/>
            <a:ext cx="2260885" cy="17333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142" y="991484"/>
            <a:ext cx="2851091" cy="1423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942" y="2774567"/>
            <a:ext cx="1624985" cy="162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Communications Audit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0545"/>
            <a:ext cx="8229600" cy="33897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Print mail and emails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Website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Media platforms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Logo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Top three goals? Priorities? Needs?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What could be more clear?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Where do you need more information?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 are they doing well?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09688"/>
            <a:ext cx="8229600" cy="639185"/>
          </a:xfrm>
        </p:spPr>
        <p:txBody>
          <a:bodyPr/>
          <a:lstStyle/>
          <a:p>
            <a:r>
              <a:rPr lang="en-US" b="0" dirty="0" smtClean="0"/>
              <a:t>A </a:t>
            </a:r>
            <a:r>
              <a:rPr lang="en-US" b="0" dirty="0"/>
              <a:t>comprehensive evaluation of an organization's ability to send, receive and share information with various audiences within the </a:t>
            </a:r>
            <a:r>
              <a:rPr lang="en-US" b="0" dirty="0" smtClean="0"/>
              <a:t>organization.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264727" y="2253672"/>
            <a:ext cx="2743200" cy="271549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Homework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Connect </a:t>
            </a:r>
            <a:r>
              <a:rPr lang="en-US" sz="2400" dirty="0">
                <a:solidFill>
                  <a:schemeClr val="bg1"/>
                </a:solidFill>
              </a:rPr>
              <a:t>with someone, agree on a date </a:t>
            </a:r>
            <a:r>
              <a:rPr lang="en-US" sz="2400" dirty="0" smtClean="0">
                <a:solidFill>
                  <a:schemeClr val="bg1"/>
                </a:solidFill>
              </a:rPr>
              <a:t>to complete and each of you do </a:t>
            </a:r>
            <a:r>
              <a:rPr lang="en-US" sz="2400" dirty="0">
                <a:solidFill>
                  <a:schemeClr val="bg1"/>
                </a:solidFill>
              </a:rPr>
              <a:t>a communications audit for each other. </a:t>
            </a:r>
          </a:p>
          <a:p>
            <a:endParaRPr lang="en-US" sz="2000" b="1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451576"/>
            <a:ext cx="8069881" cy="1183469"/>
          </a:xfrm>
        </p:spPr>
        <p:txBody>
          <a:bodyPr/>
          <a:lstStyle/>
          <a:p>
            <a:r>
              <a:rPr lang="en-US" sz="3200" dirty="0" smtClean="0"/>
              <a:t>Desta </a:t>
            </a:r>
            <a:r>
              <a:rPr lang="en-US" sz="3200" dirty="0" err="1" smtClean="0"/>
              <a:t>Goehner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Director of Congregational Relations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425" y="2774745"/>
            <a:ext cx="8069881" cy="214350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About.me</a:t>
            </a:r>
            <a:r>
              <a:rPr lang="en-US" sz="2800" dirty="0" smtClean="0"/>
              <a:t>/</a:t>
            </a:r>
            <a:r>
              <a:rPr lang="en-US" sz="2800" dirty="0" err="1" smtClean="0"/>
              <a:t>DestaG</a:t>
            </a:r>
            <a:endParaRPr lang="en-US" sz="2800" dirty="0" smtClean="0"/>
          </a:p>
          <a:p>
            <a:r>
              <a:rPr lang="en-US" sz="2800" dirty="0" smtClean="0"/>
              <a:t>Twitter &amp; Instagram: @</a:t>
            </a:r>
            <a:r>
              <a:rPr lang="en-US" sz="2800" dirty="0" err="1" smtClean="0"/>
              <a:t>DestaG</a:t>
            </a:r>
            <a:endParaRPr lang="en-US" sz="2800" dirty="0" smtClean="0"/>
          </a:p>
          <a:p>
            <a:r>
              <a:rPr lang="en-US" sz="2800" dirty="0" err="1" smtClean="0"/>
              <a:t>Desta@CalLutheran.edu</a:t>
            </a:r>
            <a:endParaRPr lang="en-US" sz="2800" dirty="0" smtClean="0"/>
          </a:p>
          <a:p>
            <a:r>
              <a:rPr lang="en-US" sz="2800" dirty="0" smtClean="0"/>
              <a:t>#</a:t>
            </a:r>
            <a:r>
              <a:rPr lang="en-US" sz="2800" dirty="0" err="1" smtClean="0"/>
              <a:t>CLUconnect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7688" y="619655"/>
            <a:ext cx="8069618" cy="475145"/>
          </a:xfrm>
        </p:spPr>
        <p:txBody>
          <a:bodyPr/>
          <a:lstStyle/>
          <a:p>
            <a:r>
              <a:rPr lang="en-US" sz="2800" dirty="0" smtClean="0"/>
              <a:t>Connect with me!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079" y="5057952"/>
            <a:ext cx="1496835" cy="1496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39" y="4918252"/>
            <a:ext cx="2368313" cy="1776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891" y="5317430"/>
            <a:ext cx="99060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259" y="5069509"/>
            <a:ext cx="1296047" cy="12960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9" y="5120715"/>
            <a:ext cx="1296047" cy="12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>
        <a:noAutofit/>
      </a:bodyPr>
      <a:lstStyle>
        <a:defPPr>
          <a:defRPr sz="2000" b="1" i="1" dirty="0" smtClean="0">
            <a:solidFill>
              <a:srgbClr val="6A4C92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cred Digital Connections" id="{F86496CF-A1DA-7141-BC93-036ECD582F79}" vid="{52B2D469-478C-C74F-9BFF-139D8275D4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Sacred Digital Connections</Template>
  <TotalTime>9916</TotalTime>
  <Words>1344</Words>
  <Application>Microsoft Macintosh PowerPoint</Application>
  <PresentationFormat>On-screen Show (4:3)</PresentationFormat>
  <Paragraphs>267</Paragraphs>
  <Slides>44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Calibri</vt:lpstr>
      <vt:lpstr>Times New Roman</vt:lpstr>
      <vt:lpstr>Verdana</vt:lpstr>
      <vt:lpstr>Arial</vt:lpstr>
      <vt:lpstr>Office Theme</vt:lpstr>
      <vt:lpstr>Sacred Digital Connections</vt:lpstr>
      <vt:lpstr>Desta Goehner Director of Congregational Relations</vt:lpstr>
      <vt:lpstr>Who are you?   Your experience with digital and/or social media?     - Personally   - As a congregation   </vt:lpstr>
      <vt:lpstr>May the words of my mouth,  and the meditations of my heart in this place –  our thoughts, our notes,  our tweets, our Facebook and Instagram posts –              be acceptable in your sight, O God, because you are our Rock and our Redeemer. Amen.   - Pastor Jason Chestnut (@crazypastor) </vt:lpstr>
      <vt:lpstr>What is Digital Media</vt:lpstr>
      <vt:lpstr>Changing the Way We Live </vt:lpstr>
      <vt:lpstr>Digital Media Growth</vt:lpstr>
      <vt:lpstr>The Gutenberg Press of Today</vt:lpstr>
      <vt:lpstr>Technology &amp; Ministry </vt:lpstr>
      <vt:lpstr>What is Social Media? </vt:lpstr>
      <vt:lpstr>Spreading the Good News</vt:lpstr>
      <vt:lpstr>Two-Way Street</vt:lpstr>
      <vt:lpstr>Social Media is both a Stethoscope and a Megaphone</vt:lpstr>
      <vt:lpstr>Making the Connection </vt:lpstr>
      <vt:lpstr>PowerPoint Presentation</vt:lpstr>
      <vt:lpstr>Social Media = A Party</vt:lpstr>
      <vt:lpstr>Community Dynamics</vt:lpstr>
      <vt:lpstr>Seeking Out the Community</vt:lpstr>
      <vt:lpstr>People want…</vt:lpstr>
      <vt:lpstr>WHAT SHOULD PEOPLE KNOW  ABOUT YOUR CHURCH?</vt:lpstr>
      <vt:lpstr>Content for Social Media </vt:lpstr>
      <vt:lpstr>Using Social Media in Worship </vt:lpstr>
      <vt:lpstr>PowerPoint Presentation</vt:lpstr>
      <vt:lpstr>Digital Assistant Ministers </vt:lpstr>
      <vt:lpstr>The Basic’s of Social Media</vt:lpstr>
      <vt:lpstr>Best Practices</vt:lpstr>
      <vt:lpstr>Social Media Examples</vt:lpstr>
      <vt:lpstr>Tag people, places and orgs</vt:lpstr>
      <vt:lpstr>Google Calendar</vt:lpstr>
      <vt:lpstr>Canva.com</vt:lpstr>
      <vt:lpstr>Easy payments &amp;  Digital Offering Plate</vt:lpstr>
      <vt:lpstr>Facebook Events</vt:lpstr>
      <vt:lpstr>Evite</vt:lpstr>
      <vt:lpstr>Instagram Reminders</vt:lpstr>
      <vt:lpstr>Email </vt:lpstr>
      <vt:lpstr>GroupMe</vt:lpstr>
      <vt:lpstr>Remind</vt:lpstr>
      <vt:lpstr>Glympse</vt:lpstr>
      <vt:lpstr>Dropbox</vt:lpstr>
      <vt:lpstr>Google Photos</vt:lpstr>
      <vt:lpstr>Wunderlist</vt:lpstr>
      <vt:lpstr>Great Apps</vt:lpstr>
      <vt:lpstr>Communications Audit </vt:lpstr>
      <vt:lpstr>Desta Goehner Director of Congregational Relations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Sacred Digital Connections</dc:title>
  <dc:creator>Microsoft Office User</dc:creator>
  <cp:lastModifiedBy>Microsoft Office User</cp:lastModifiedBy>
  <cp:revision>39</cp:revision>
  <dcterms:created xsi:type="dcterms:W3CDTF">2016-02-27T02:58:11Z</dcterms:created>
  <dcterms:modified xsi:type="dcterms:W3CDTF">2017-05-18T18:11:56Z</dcterms:modified>
</cp:coreProperties>
</file>